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handoutMasterIdLst>
    <p:handoutMasterId r:id="rId13"/>
  </p:handoutMasterIdLst>
  <p:sldIdLst>
    <p:sldId id="256" r:id="rId2"/>
    <p:sldId id="257" r:id="rId3"/>
    <p:sldId id="258" r:id="rId4"/>
    <p:sldId id="261" r:id="rId5"/>
    <p:sldId id="262" r:id="rId6"/>
    <p:sldId id="260" r:id="rId7"/>
    <p:sldId id="263" r:id="rId8"/>
    <p:sldId id="259" r:id="rId9"/>
    <p:sldId id="265" r:id="rId10"/>
    <p:sldId id="264" r:id="rId1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6068" autoAdjust="0"/>
  </p:normalViewPr>
  <p:slideViewPr>
    <p:cSldViewPr snapToGrid="0">
      <p:cViewPr varScale="1">
        <p:scale>
          <a:sx n="48" d="100"/>
          <a:sy n="48" d="100"/>
        </p:scale>
        <p:origin x="1578" y="6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EDF3ACA-C844-4EAE-BC4A-C151CB3E4010}" type="datetimeFigureOut">
              <a:rPr lang="nl-BE" smtClean="0"/>
              <a:t>19/09/2016</a:t>
            </a:fld>
            <a:endParaRPr lang="nl-BE"/>
          </a:p>
        </p:txBody>
      </p:sp>
      <p:sp>
        <p:nvSpPr>
          <p:cNvPr id="4" name="Tijdelijke aanduiding voor voet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7078CA2-C11A-4D07-A518-F68C357C1A71}" type="slidenum">
              <a:rPr lang="nl-BE" smtClean="0"/>
              <a:t>‹nr.›</a:t>
            </a:fld>
            <a:endParaRPr lang="nl-BE"/>
          </a:p>
        </p:txBody>
      </p:sp>
    </p:spTree>
    <p:extLst>
      <p:ext uri="{BB962C8B-B14F-4D97-AF65-F5344CB8AC3E}">
        <p14:creationId xmlns:p14="http://schemas.microsoft.com/office/powerpoint/2010/main" val="351684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4000A70-EE29-4232-BDB5-599B81B05DF0}" type="datetimeFigureOut">
              <a:rPr lang="nl-BE" smtClean="0"/>
              <a:t>19/09/2016</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DB699C5-2346-434E-BFDF-FA8F6210F45E}" type="slidenum">
              <a:rPr lang="nl-BE" smtClean="0"/>
              <a:t>‹nr.›</a:t>
            </a:fld>
            <a:endParaRPr lang="nl-BE"/>
          </a:p>
        </p:txBody>
      </p:sp>
    </p:spTree>
    <p:extLst>
      <p:ext uri="{BB962C8B-B14F-4D97-AF65-F5344CB8AC3E}">
        <p14:creationId xmlns:p14="http://schemas.microsoft.com/office/powerpoint/2010/main" val="421606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8DB699C5-2346-434E-BFDF-FA8F6210F45E}" type="slidenum">
              <a:rPr lang="nl-BE" smtClean="0"/>
              <a:t>1</a:t>
            </a:fld>
            <a:endParaRPr lang="nl-BE"/>
          </a:p>
        </p:txBody>
      </p:sp>
    </p:spTree>
    <p:extLst>
      <p:ext uri="{BB962C8B-B14F-4D97-AF65-F5344CB8AC3E}">
        <p14:creationId xmlns:p14="http://schemas.microsoft.com/office/powerpoint/2010/main" val="271981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8DB699C5-2346-434E-BFDF-FA8F6210F45E}" type="slidenum">
              <a:rPr lang="nl-BE" smtClean="0"/>
              <a:t>10</a:t>
            </a:fld>
            <a:endParaRPr lang="nl-BE"/>
          </a:p>
        </p:txBody>
      </p:sp>
    </p:spTree>
    <p:extLst>
      <p:ext uri="{BB962C8B-B14F-4D97-AF65-F5344CB8AC3E}">
        <p14:creationId xmlns:p14="http://schemas.microsoft.com/office/powerpoint/2010/main" val="262251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Dimpna</a:t>
            </a:r>
            <a:endParaRPr lang="nl-BE" dirty="0" smtClean="0"/>
          </a:p>
          <a:p>
            <a:r>
              <a:rPr lang="nl-BE" dirty="0" smtClean="0"/>
              <a:t>Legende: </a:t>
            </a:r>
          </a:p>
          <a:p>
            <a:r>
              <a:rPr lang="nl-BE" dirty="0" smtClean="0"/>
              <a:t>Ierse prinses die in 600 vluchtte</a:t>
            </a:r>
            <a:r>
              <a:rPr lang="nl-BE" baseline="0" dirty="0" smtClean="0"/>
              <a:t> en in Geel terecht kwam en hier de marteldood stierf</a:t>
            </a:r>
            <a:endParaRPr lang="nl-BE" dirty="0" smtClean="0"/>
          </a:p>
          <a:p>
            <a:r>
              <a:rPr lang="nl-BE" dirty="0" smtClean="0"/>
              <a:t>Schilderijen van </a:t>
            </a:r>
            <a:r>
              <a:rPr lang="nl-BE" dirty="0" err="1" smtClean="0"/>
              <a:t>Goswijn</a:t>
            </a:r>
            <a:r>
              <a:rPr lang="nl-BE" dirty="0" smtClean="0"/>
              <a:t> van der </a:t>
            </a:r>
            <a:r>
              <a:rPr lang="nl-BE" dirty="0" err="1" smtClean="0"/>
              <a:t>Weyden</a:t>
            </a:r>
            <a:endParaRPr lang="nl-BE" dirty="0"/>
          </a:p>
        </p:txBody>
      </p:sp>
      <p:sp>
        <p:nvSpPr>
          <p:cNvPr id="4" name="Tijdelijke aanduiding voor dianummer 3"/>
          <p:cNvSpPr>
            <a:spLocks noGrp="1"/>
          </p:cNvSpPr>
          <p:nvPr>
            <p:ph type="sldNum" sz="quarter" idx="10"/>
          </p:nvPr>
        </p:nvSpPr>
        <p:spPr/>
        <p:txBody>
          <a:bodyPr/>
          <a:lstStyle/>
          <a:p>
            <a:fld id="{8DB699C5-2346-434E-BFDF-FA8F6210F45E}" type="slidenum">
              <a:rPr lang="nl-BE" smtClean="0"/>
              <a:t>2</a:t>
            </a:fld>
            <a:endParaRPr lang="nl-BE"/>
          </a:p>
        </p:txBody>
      </p:sp>
    </p:spTree>
    <p:extLst>
      <p:ext uri="{BB962C8B-B14F-4D97-AF65-F5344CB8AC3E}">
        <p14:creationId xmlns:p14="http://schemas.microsoft.com/office/powerpoint/2010/main" val="198832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Midden 12</a:t>
            </a:r>
            <a:r>
              <a:rPr lang="nl-BE" sz="1200" kern="1200" baseline="30000" dirty="0" smtClean="0">
                <a:solidFill>
                  <a:schemeClr val="tx1"/>
                </a:solidFill>
                <a:effectLst/>
                <a:latin typeface="+mn-lt"/>
                <a:ea typeface="+mn-ea"/>
                <a:cs typeface="+mn-cs"/>
              </a:rPr>
              <a:t>e</a:t>
            </a:r>
            <a:r>
              <a:rPr lang="nl-BE" sz="1200" kern="1200" dirty="0" smtClean="0">
                <a:solidFill>
                  <a:schemeClr val="tx1"/>
                </a:solidFill>
                <a:effectLst/>
                <a:latin typeface="+mn-lt"/>
                <a:ea typeface="+mn-ea"/>
                <a:cs typeface="+mn-cs"/>
              </a:rPr>
              <a:t> eeuw: h </a:t>
            </a:r>
            <a:r>
              <a:rPr lang="nl-BE" sz="1200" kern="1200" dirty="0" err="1" smtClean="0">
                <a:solidFill>
                  <a:schemeClr val="tx1"/>
                </a:solidFill>
                <a:effectLst/>
                <a:latin typeface="+mn-lt"/>
                <a:ea typeface="+mn-ea"/>
                <a:cs typeface="+mn-cs"/>
              </a:rPr>
              <a:t>Dimpna</a:t>
            </a:r>
            <a:r>
              <a:rPr lang="nl-BE" sz="1200" kern="1200" dirty="0" smtClean="0">
                <a:solidFill>
                  <a:schemeClr val="tx1"/>
                </a:solidFill>
                <a:effectLst/>
                <a:latin typeface="+mn-lt"/>
                <a:ea typeface="+mn-ea"/>
                <a:cs typeface="+mn-cs"/>
              </a:rPr>
              <a:t> aanroepen voor allerlei ziektes, maar</a:t>
            </a:r>
            <a:r>
              <a:rPr lang="nl-BE" sz="1200" kern="1200" baseline="0" dirty="0" smtClean="0">
                <a:solidFill>
                  <a:schemeClr val="tx1"/>
                </a:solidFill>
                <a:effectLst/>
                <a:latin typeface="+mn-lt"/>
                <a:ea typeface="+mn-ea"/>
                <a:cs typeface="+mn-cs"/>
              </a:rPr>
              <a:t> specifiek voor waanzin. =&gt; families brachten hun geesteszieken verwanten naar Geel om bij de H. </a:t>
            </a:r>
            <a:r>
              <a:rPr lang="nl-BE" sz="1200" kern="1200" baseline="0" dirty="0" err="1" smtClean="0">
                <a:solidFill>
                  <a:schemeClr val="tx1"/>
                </a:solidFill>
                <a:effectLst/>
                <a:latin typeface="+mn-lt"/>
                <a:ea typeface="+mn-ea"/>
                <a:cs typeface="+mn-cs"/>
              </a:rPr>
              <a:t>Dimpna</a:t>
            </a:r>
            <a:r>
              <a:rPr lang="nl-BE" sz="1200" kern="1200" baseline="0" dirty="0" smtClean="0">
                <a:solidFill>
                  <a:schemeClr val="tx1"/>
                </a:solidFill>
                <a:effectLst/>
                <a:latin typeface="+mn-lt"/>
                <a:ea typeface="+mn-ea"/>
                <a:cs typeface="+mn-cs"/>
              </a:rPr>
              <a:t> te zijn en te kunnen genezen.</a:t>
            </a:r>
          </a:p>
          <a:p>
            <a:endParaRPr lang="nl-BE" sz="1200" kern="1200" baseline="0" dirty="0" smtClean="0">
              <a:solidFill>
                <a:schemeClr val="tx1"/>
              </a:solidFill>
              <a:effectLst/>
              <a:latin typeface="+mn-lt"/>
              <a:ea typeface="+mn-ea"/>
              <a:cs typeface="+mn-cs"/>
            </a:endParaRPr>
          </a:p>
          <a:p>
            <a:r>
              <a:rPr lang="nl-BE" sz="1200" kern="1200" baseline="0" dirty="0" smtClean="0">
                <a:solidFill>
                  <a:schemeClr val="tx1"/>
                </a:solidFill>
                <a:effectLst/>
                <a:latin typeface="+mn-lt"/>
                <a:ea typeface="+mn-ea"/>
                <a:cs typeface="+mn-cs"/>
              </a:rPr>
              <a:t>Zieke pelgrims =&gt; opgevangen in kerk voor 9 dagen ‘boete doening,’ genezingsrituelen, verblijven in kerk =&gt; ziekenkamer</a:t>
            </a:r>
          </a:p>
          <a:p>
            <a:endParaRPr lang="nl-BE"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Het aantal zieken groeit zodanig dat niet elke zieke meer kan ondergebracht in de Ziekenkamer. Men doet beroep op de inwoners rondom de kerk om geesteszieke pelgrims tijdens hun verblijf in Geel gastvrij op te nemen. De verpleging van geesteszieken evolueert tot een familiale verzorging of gezinsverpleging.</a:t>
            </a:r>
          </a:p>
          <a:p>
            <a:r>
              <a:rPr lang="nl-BE" sz="1200" kern="1200" dirty="0" smtClean="0">
                <a:solidFill>
                  <a:schemeClr val="tx1"/>
                </a:solidFill>
                <a:effectLst/>
                <a:latin typeface="+mn-lt"/>
                <a:ea typeface="+mn-ea"/>
                <a:cs typeface="+mn-cs"/>
              </a:rPr>
              <a:t>Het fenomeen van de </a:t>
            </a:r>
            <a:r>
              <a:rPr lang="nl-BE" sz="1200" kern="1200" dirty="0" err="1" smtClean="0">
                <a:solidFill>
                  <a:schemeClr val="tx1"/>
                </a:solidFill>
                <a:effectLst/>
                <a:latin typeface="+mn-lt"/>
                <a:ea typeface="+mn-ea"/>
                <a:cs typeface="+mn-cs"/>
              </a:rPr>
              <a:t>Geelse</a:t>
            </a:r>
            <a:r>
              <a:rPr lang="nl-BE" sz="1200" kern="1200" dirty="0" smtClean="0">
                <a:solidFill>
                  <a:schemeClr val="tx1"/>
                </a:solidFill>
                <a:effectLst/>
                <a:latin typeface="+mn-lt"/>
                <a:ea typeface="+mn-ea"/>
                <a:cs typeface="+mn-cs"/>
              </a:rPr>
              <a:t> gezinsverpleging ontstaat dus in de onmiddellijke nabijheid van de kerk, maar het breidt zich al vlug uit over de rest van het </a:t>
            </a:r>
            <a:r>
              <a:rPr lang="nl-BE" sz="1200" kern="1200" dirty="0" err="1" smtClean="0">
                <a:solidFill>
                  <a:schemeClr val="tx1"/>
                </a:solidFill>
                <a:effectLst/>
                <a:latin typeface="+mn-lt"/>
                <a:ea typeface="+mn-ea"/>
                <a:cs typeface="+mn-cs"/>
              </a:rPr>
              <a:t>Geelse</a:t>
            </a:r>
            <a:r>
              <a:rPr lang="nl-BE" sz="1200" kern="1200" dirty="0" smtClean="0">
                <a:solidFill>
                  <a:schemeClr val="tx1"/>
                </a:solidFill>
                <a:effectLst/>
                <a:latin typeface="+mn-lt"/>
                <a:ea typeface="+mn-ea"/>
                <a:cs typeface="+mn-cs"/>
              </a:rPr>
              <a:t> grondgebied. Voor hun opnamen ontvangen de kostgevers in de loop van de tijd een geldelijke vergoeding.</a:t>
            </a:r>
          </a:p>
          <a:p>
            <a:endParaRPr lang="nl-BE" dirty="0"/>
          </a:p>
        </p:txBody>
      </p:sp>
      <p:sp>
        <p:nvSpPr>
          <p:cNvPr id="4" name="Tijdelijke aanduiding voor dianummer 3"/>
          <p:cNvSpPr>
            <a:spLocks noGrp="1"/>
          </p:cNvSpPr>
          <p:nvPr>
            <p:ph type="sldNum" sz="quarter" idx="10"/>
          </p:nvPr>
        </p:nvSpPr>
        <p:spPr/>
        <p:txBody>
          <a:bodyPr/>
          <a:lstStyle/>
          <a:p>
            <a:fld id="{8DB699C5-2346-434E-BFDF-FA8F6210F45E}" type="slidenum">
              <a:rPr lang="nl-BE" smtClean="0"/>
              <a:t>3</a:t>
            </a:fld>
            <a:endParaRPr lang="nl-BE"/>
          </a:p>
        </p:txBody>
      </p:sp>
    </p:spTree>
    <p:extLst>
      <p:ext uri="{BB962C8B-B14F-4D97-AF65-F5344CB8AC3E}">
        <p14:creationId xmlns:p14="http://schemas.microsoft.com/office/powerpoint/2010/main" val="258999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Gasthuismuseum</a:t>
            </a:r>
          </a:p>
          <a:p>
            <a:r>
              <a:rPr lang="nl-BE" dirty="0" smtClean="0"/>
              <a:t>1552: ontstaan gasthuis. Zusters</a:t>
            </a:r>
            <a:r>
              <a:rPr lang="nl-BE" baseline="0" dirty="0" smtClean="0"/>
              <a:t> Augustinessen: woonden en zieken verzorgden</a:t>
            </a:r>
          </a:p>
          <a:p>
            <a:endParaRPr lang="nl-BE" dirty="0"/>
          </a:p>
        </p:txBody>
      </p:sp>
      <p:sp>
        <p:nvSpPr>
          <p:cNvPr id="4" name="Tijdelijke aanduiding voor dianummer 3"/>
          <p:cNvSpPr>
            <a:spLocks noGrp="1"/>
          </p:cNvSpPr>
          <p:nvPr>
            <p:ph type="sldNum" sz="quarter" idx="10"/>
          </p:nvPr>
        </p:nvSpPr>
        <p:spPr/>
        <p:txBody>
          <a:bodyPr/>
          <a:lstStyle/>
          <a:p>
            <a:fld id="{8DB699C5-2346-434E-BFDF-FA8F6210F45E}" type="slidenum">
              <a:rPr lang="nl-BE" smtClean="0"/>
              <a:t>4</a:t>
            </a:fld>
            <a:endParaRPr lang="nl-BE"/>
          </a:p>
        </p:txBody>
      </p:sp>
    </p:spTree>
    <p:extLst>
      <p:ext uri="{BB962C8B-B14F-4D97-AF65-F5344CB8AC3E}">
        <p14:creationId xmlns:p14="http://schemas.microsoft.com/office/powerpoint/2010/main" val="69492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ziekenzorg een </a:t>
            </a:r>
            <a:r>
              <a:rPr lang="nl-BE" dirty="0" err="1" smtClean="0"/>
              <a:t>rijksaangelegenheid</a:t>
            </a:r>
            <a:r>
              <a:rPr lang="nl-BE" dirty="0" smtClean="0"/>
              <a:t> en in 1861 wordt in Geel de Rijkskolonie gebouwd</a:t>
            </a:r>
          </a:p>
          <a:p>
            <a:r>
              <a:rPr lang="nl-BE" dirty="0" smtClean="0"/>
              <a:t>OPZ</a:t>
            </a:r>
          </a:p>
          <a:p>
            <a:r>
              <a:rPr lang="nl-BE" dirty="0" smtClean="0"/>
              <a:t>Gezinsverpleging</a:t>
            </a:r>
            <a:r>
              <a:rPr lang="nl-BE" baseline="0" dirty="0" smtClean="0"/>
              <a:t> blijft bestaan naast opname in het psychiatrisch centrum.</a:t>
            </a:r>
          </a:p>
          <a:p>
            <a:r>
              <a:rPr lang="nl-BE" baseline="0" dirty="0" smtClean="0"/>
              <a:t>Vandaag de dag nog steeds </a:t>
            </a:r>
            <a:r>
              <a:rPr lang="nl-BE" baseline="0" dirty="0" err="1" smtClean="0"/>
              <a:t>gezinsvepleging</a:t>
            </a:r>
            <a:r>
              <a:rPr lang="nl-BE" baseline="0" dirty="0" smtClean="0"/>
              <a:t> in Geel</a:t>
            </a:r>
            <a:endParaRPr lang="nl-BE" dirty="0"/>
          </a:p>
        </p:txBody>
      </p:sp>
      <p:sp>
        <p:nvSpPr>
          <p:cNvPr id="4" name="Tijdelijke aanduiding voor dianummer 3"/>
          <p:cNvSpPr>
            <a:spLocks noGrp="1"/>
          </p:cNvSpPr>
          <p:nvPr>
            <p:ph type="sldNum" sz="quarter" idx="10"/>
          </p:nvPr>
        </p:nvSpPr>
        <p:spPr/>
        <p:txBody>
          <a:bodyPr/>
          <a:lstStyle/>
          <a:p>
            <a:fld id="{8DB699C5-2346-434E-BFDF-FA8F6210F45E}" type="slidenum">
              <a:rPr lang="nl-BE" smtClean="0"/>
              <a:t>5</a:t>
            </a:fld>
            <a:endParaRPr lang="nl-BE"/>
          </a:p>
        </p:txBody>
      </p:sp>
    </p:spTree>
    <p:extLst>
      <p:ext uri="{BB962C8B-B14F-4D97-AF65-F5344CB8AC3E}">
        <p14:creationId xmlns:p14="http://schemas.microsoft.com/office/powerpoint/2010/main" val="3686372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MPI </a:t>
            </a:r>
            <a:r>
              <a:rPr lang="nl-BE" dirty="0" err="1" smtClean="0"/>
              <a:t>Oosterlo</a:t>
            </a:r>
            <a:r>
              <a:rPr lang="nl-BE" dirty="0" smtClean="0"/>
              <a:t>: kinderen</a:t>
            </a:r>
            <a:r>
              <a:rPr lang="nl-BE" baseline="0" dirty="0" smtClean="0"/>
              <a:t> en jongeren met beperking</a:t>
            </a:r>
          </a:p>
          <a:p>
            <a:endParaRPr lang="nl-BE" baseline="0" dirty="0" smtClean="0"/>
          </a:p>
          <a:p>
            <a:r>
              <a:rPr lang="nl-BE" baseline="0" dirty="0" smtClean="0"/>
              <a:t>Dagcentrum: dagopvang voor personen met een beperking</a:t>
            </a:r>
          </a:p>
          <a:p>
            <a:endParaRPr lang="nl-BE" baseline="0" dirty="0" smtClean="0"/>
          </a:p>
          <a:p>
            <a:r>
              <a:rPr lang="nl-BE" baseline="0" dirty="0" smtClean="0"/>
              <a:t>Huis </a:t>
            </a:r>
            <a:r>
              <a:rPr lang="nl-BE" baseline="0" dirty="0" err="1" smtClean="0"/>
              <a:t>Perrekes</a:t>
            </a:r>
            <a:r>
              <a:rPr lang="nl-BE" baseline="0" dirty="0" smtClean="0"/>
              <a:t>: huis voor personen met dementie</a:t>
            </a:r>
          </a:p>
          <a:p>
            <a:endParaRPr lang="nl-BE" baseline="0" dirty="0" smtClean="0"/>
          </a:p>
          <a:p>
            <a:r>
              <a:rPr lang="nl-BE" baseline="0" dirty="0" smtClean="0"/>
              <a:t>De Waaiburg: opvang voor bijzondere jeugdzorg</a:t>
            </a:r>
          </a:p>
          <a:p>
            <a:endParaRPr lang="nl-BE" baseline="0" dirty="0" smtClean="0"/>
          </a:p>
          <a:p>
            <a:r>
              <a:rPr lang="nl-BE" baseline="0" dirty="0" smtClean="0"/>
              <a:t>LOI: opvang voor niet begeleide buitenlandse minderjarige jongeren</a:t>
            </a:r>
          </a:p>
          <a:p>
            <a:endParaRPr lang="nl-BE" baseline="0" dirty="0" smtClean="0"/>
          </a:p>
          <a:p>
            <a:r>
              <a:rPr lang="nl-BE" baseline="0" dirty="0" smtClean="0"/>
              <a:t>Rusthuizen</a:t>
            </a:r>
          </a:p>
          <a:p>
            <a:endParaRPr lang="nl-BE" baseline="0" dirty="0" smtClean="0"/>
          </a:p>
          <a:p>
            <a:r>
              <a:rPr lang="nl-BE" baseline="0" dirty="0" smtClean="0"/>
              <a:t>Ziekenhuis: AZ. </a:t>
            </a:r>
            <a:r>
              <a:rPr lang="nl-BE" baseline="0" dirty="0" err="1" smtClean="0"/>
              <a:t>St.Dimpna</a:t>
            </a:r>
            <a:endParaRPr lang="nl-BE" baseline="0" dirty="0" smtClean="0"/>
          </a:p>
          <a:p>
            <a:endParaRPr lang="nl-BE" baseline="0" dirty="0" smtClean="0"/>
          </a:p>
          <a:p>
            <a:endParaRPr lang="nl-BE" baseline="0" dirty="0" smtClean="0"/>
          </a:p>
          <a:p>
            <a:endParaRPr lang="nl-BE" baseline="0" dirty="0" smtClean="0"/>
          </a:p>
          <a:p>
            <a:endParaRPr lang="nl-BE" baseline="0" dirty="0" smtClean="0"/>
          </a:p>
          <a:p>
            <a:endParaRPr lang="nl-BE" dirty="0" smtClean="0"/>
          </a:p>
          <a:p>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8DB699C5-2346-434E-BFDF-FA8F6210F45E}" type="slidenum">
              <a:rPr lang="nl-BE" smtClean="0"/>
              <a:t>6</a:t>
            </a:fld>
            <a:endParaRPr lang="nl-BE"/>
          </a:p>
        </p:txBody>
      </p:sp>
    </p:spTree>
    <p:extLst>
      <p:ext uri="{BB962C8B-B14F-4D97-AF65-F5344CB8AC3E}">
        <p14:creationId xmlns:p14="http://schemas.microsoft.com/office/powerpoint/2010/main" val="1595045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Toegankelijke</a:t>
            </a:r>
            <a:r>
              <a:rPr lang="nl-BE" baseline="0" dirty="0" smtClean="0"/>
              <a:t> cultuur</a:t>
            </a:r>
          </a:p>
          <a:p>
            <a:endParaRPr lang="nl-BE" baseline="0" dirty="0" smtClean="0"/>
          </a:p>
          <a:p>
            <a:r>
              <a:rPr lang="nl-BE" baseline="0" dirty="0" smtClean="0"/>
              <a:t>Festival Special</a:t>
            </a:r>
          </a:p>
          <a:p>
            <a:endParaRPr lang="nl-BE" baseline="0" dirty="0" smtClean="0"/>
          </a:p>
          <a:p>
            <a:r>
              <a:rPr lang="nl-BE" baseline="0" dirty="0" smtClean="0"/>
              <a:t>Sociaal artistieke projecten</a:t>
            </a:r>
          </a:p>
          <a:p>
            <a:endParaRPr lang="nl-BE" baseline="0" dirty="0" smtClean="0"/>
          </a:p>
          <a:p>
            <a:r>
              <a:rPr lang="nl-BE" baseline="0" dirty="0" smtClean="0"/>
              <a:t>Tentoonstellingen in-outsider kunst</a:t>
            </a:r>
          </a:p>
          <a:p>
            <a:endParaRPr lang="nl-BE" baseline="0" dirty="0" smtClean="0"/>
          </a:p>
          <a:p>
            <a:r>
              <a:rPr lang="nl-BE" baseline="0" dirty="0" smtClean="0"/>
              <a:t>Ondersteuning Passage</a:t>
            </a:r>
          </a:p>
          <a:p>
            <a:endParaRPr lang="nl-BE" baseline="0" dirty="0" smtClean="0"/>
          </a:p>
          <a:p>
            <a:r>
              <a:rPr lang="nl-BE" baseline="0" dirty="0" smtClean="0"/>
              <a:t>Vrijwilligers in stad</a:t>
            </a:r>
          </a:p>
          <a:p>
            <a:endParaRPr lang="nl-BE" dirty="0"/>
          </a:p>
        </p:txBody>
      </p:sp>
      <p:sp>
        <p:nvSpPr>
          <p:cNvPr id="4" name="Tijdelijke aanduiding voor dianummer 3"/>
          <p:cNvSpPr>
            <a:spLocks noGrp="1"/>
          </p:cNvSpPr>
          <p:nvPr>
            <p:ph type="sldNum" sz="quarter" idx="10"/>
          </p:nvPr>
        </p:nvSpPr>
        <p:spPr/>
        <p:txBody>
          <a:bodyPr/>
          <a:lstStyle/>
          <a:p>
            <a:fld id="{8DB699C5-2346-434E-BFDF-FA8F6210F45E}" type="slidenum">
              <a:rPr lang="nl-BE" smtClean="0"/>
              <a:t>7</a:t>
            </a:fld>
            <a:endParaRPr lang="nl-BE"/>
          </a:p>
        </p:txBody>
      </p:sp>
    </p:spTree>
    <p:extLst>
      <p:ext uri="{BB962C8B-B14F-4D97-AF65-F5344CB8AC3E}">
        <p14:creationId xmlns:p14="http://schemas.microsoft.com/office/powerpoint/2010/main" val="3601162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smtClean="0">
                <a:solidFill>
                  <a:schemeClr val="tx1"/>
                </a:solidFill>
                <a:effectLst/>
                <a:latin typeface="+mn-lt"/>
                <a:ea typeface="+mn-ea"/>
                <a:cs typeface="+mn-cs"/>
              </a:rPr>
              <a:t>De </a:t>
            </a:r>
            <a:r>
              <a:rPr lang="nl-BE" sz="1200" kern="1200" dirty="0" err="1" smtClean="0">
                <a:solidFill>
                  <a:schemeClr val="tx1"/>
                </a:solidFill>
                <a:effectLst/>
                <a:latin typeface="+mn-lt"/>
                <a:ea typeface="+mn-ea"/>
                <a:cs typeface="+mn-cs"/>
              </a:rPr>
              <a:t>Geelse</a:t>
            </a:r>
            <a:r>
              <a:rPr lang="nl-BE" sz="1200" kern="1200" dirty="0" smtClean="0">
                <a:solidFill>
                  <a:schemeClr val="tx1"/>
                </a:solidFill>
                <a:effectLst/>
                <a:latin typeface="+mn-lt"/>
                <a:ea typeface="+mn-ea"/>
                <a:cs typeface="+mn-cs"/>
              </a:rPr>
              <a:t> gemeenschap is nauw betrokken bij de veelvuldige vieringen van haar patrones. </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Zoals in andere bedevaartplaatsen bestaat ook te Geel een levendig aanbod aan </a:t>
            </a:r>
            <a:r>
              <a:rPr lang="nl-BE" sz="1200" kern="1200" dirty="0" err="1" smtClean="0">
                <a:solidFill>
                  <a:schemeClr val="tx1"/>
                </a:solidFill>
                <a:effectLst/>
                <a:latin typeface="+mn-lt"/>
                <a:ea typeface="+mn-ea"/>
                <a:cs typeface="+mn-cs"/>
              </a:rPr>
              <a:t>souvenirs.zoals</a:t>
            </a:r>
            <a:r>
              <a:rPr lang="nl-BE" sz="1200" kern="1200" dirty="0" smtClean="0">
                <a:solidFill>
                  <a:schemeClr val="tx1"/>
                </a:solidFill>
                <a:effectLst/>
                <a:latin typeface="+mn-lt"/>
                <a:ea typeface="+mn-ea"/>
                <a:cs typeface="+mn-cs"/>
              </a:rPr>
              <a:t> medailles, noveenboekjes, </a:t>
            </a:r>
            <a:r>
              <a:rPr lang="nl-BE" sz="1200" kern="1200" dirty="0" err="1" smtClean="0">
                <a:solidFill>
                  <a:schemeClr val="tx1"/>
                </a:solidFill>
                <a:effectLst/>
                <a:latin typeface="+mn-lt"/>
                <a:ea typeface="+mn-ea"/>
                <a:cs typeface="+mn-cs"/>
              </a:rPr>
              <a:t>litanies</a:t>
            </a:r>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De St.-</a:t>
            </a:r>
            <a:r>
              <a:rPr lang="nl-BE" sz="1200" kern="1200" dirty="0" err="1" smtClean="0">
                <a:solidFill>
                  <a:schemeClr val="tx1"/>
                </a:solidFill>
                <a:effectLst/>
                <a:latin typeface="+mn-lt"/>
                <a:ea typeface="+mn-ea"/>
                <a:cs typeface="+mn-cs"/>
              </a:rPr>
              <a:t>Dimpnaprocessie</a:t>
            </a:r>
            <a:r>
              <a:rPr lang="nl-BE" sz="1200" kern="1200" dirty="0" smtClean="0">
                <a:solidFill>
                  <a:schemeClr val="tx1"/>
                </a:solidFill>
                <a:effectLst/>
                <a:latin typeface="+mn-lt"/>
                <a:ea typeface="+mn-ea"/>
                <a:cs typeface="+mn-cs"/>
              </a:rPr>
              <a:t> blijft door Geel trekken tot de jaren ’60 van de 20</a:t>
            </a:r>
            <a:r>
              <a:rPr lang="nl-BE" sz="1200" kern="1200" baseline="30000" dirty="0" smtClean="0">
                <a:solidFill>
                  <a:schemeClr val="tx1"/>
                </a:solidFill>
                <a:effectLst/>
                <a:latin typeface="+mn-lt"/>
                <a:ea typeface="+mn-ea"/>
                <a:cs typeface="+mn-cs"/>
              </a:rPr>
              <a:t>ste</a:t>
            </a:r>
            <a:r>
              <a:rPr lang="nl-BE" sz="1200" kern="1200" dirty="0" smtClean="0">
                <a:solidFill>
                  <a:schemeClr val="tx1"/>
                </a:solidFill>
                <a:effectLst/>
                <a:latin typeface="+mn-lt"/>
                <a:ea typeface="+mn-ea"/>
                <a:cs typeface="+mn-cs"/>
              </a:rPr>
              <a:t> eeuw. In 1900 organiseert men de eerste praalstoet, ook ommegang genaamd. Deze stoet vindt tot 1975 alle 25 jaar plaats, daarna alle vijf jaar. In 2000 krijgen de St.-</a:t>
            </a:r>
            <a:r>
              <a:rPr lang="nl-BE" sz="1200" kern="1200" dirty="0" err="1" smtClean="0">
                <a:solidFill>
                  <a:schemeClr val="tx1"/>
                </a:solidFill>
                <a:effectLst/>
                <a:latin typeface="+mn-lt"/>
                <a:ea typeface="+mn-ea"/>
                <a:cs typeface="+mn-cs"/>
              </a:rPr>
              <a:t>Dimpnafeesten</a:t>
            </a:r>
            <a:r>
              <a:rPr lang="nl-BE" sz="1200" kern="1200" dirty="0" smtClean="0">
                <a:solidFill>
                  <a:schemeClr val="tx1"/>
                </a:solidFill>
                <a:effectLst/>
                <a:latin typeface="+mn-lt"/>
                <a:ea typeface="+mn-ea"/>
                <a:cs typeface="+mn-cs"/>
              </a:rPr>
              <a:t> een nieuw gezicht. Naast de ommegang brengt het belevenisspektakel </a:t>
            </a:r>
            <a:r>
              <a:rPr lang="nl-BE" sz="1200" kern="1200" dirty="0" err="1" smtClean="0">
                <a:solidFill>
                  <a:schemeClr val="tx1"/>
                </a:solidFill>
                <a:effectLst/>
                <a:latin typeface="+mn-lt"/>
                <a:ea typeface="+mn-ea"/>
                <a:cs typeface="+mn-cs"/>
              </a:rPr>
              <a:t>GheelaMania</a:t>
            </a:r>
            <a:r>
              <a:rPr lang="nl-BE" sz="1200" kern="1200" dirty="0" smtClean="0">
                <a:solidFill>
                  <a:schemeClr val="tx1"/>
                </a:solidFill>
                <a:effectLst/>
                <a:latin typeface="+mn-lt"/>
                <a:ea typeface="+mn-ea"/>
                <a:cs typeface="+mn-cs"/>
              </a:rPr>
              <a:t> de legende en de geschiedenis van Geel en van de </a:t>
            </a:r>
            <a:r>
              <a:rPr lang="nl-BE" sz="1200" kern="1200" dirty="0" err="1" smtClean="0">
                <a:solidFill>
                  <a:schemeClr val="tx1"/>
                </a:solidFill>
                <a:effectLst/>
                <a:latin typeface="+mn-lt"/>
                <a:ea typeface="+mn-ea"/>
                <a:cs typeface="+mn-cs"/>
              </a:rPr>
              <a:t>Geelse</a:t>
            </a:r>
            <a:r>
              <a:rPr lang="nl-BE" sz="1200" kern="1200" dirty="0" smtClean="0">
                <a:solidFill>
                  <a:schemeClr val="tx1"/>
                </a:solidFill>
                <a:effectLst/>
                <a:latin typeface="+mn-lt"/>
                <a:ea typeface="+mn-ea"/>
                <a:cs typeface="+mn-cs"/>
              </a:rPr>
              <a:t> gezinsverpleging met muziek, theater en dans.</a:t>
            </a:r>
          </a:p>
          <a:p>
            <a:endParaRPr lang="nl-BE" dirty="0" smtClean="0"/>
          </a:p>
          <a:p>
            <a:r>
              <a:rPr lang="nl-BE" dirty="0" err="1" smtClean="0"/>
              <a:t>Dimpna</a:t>
            </a:r>
            <a:r>
              <a:rPr lang="nl-BE" dirty="0" smtClean="0"/>
              <a:t> ook in de wereld, en als muze voor kunstdisciplines</a:t>
            </a:r>
          </a:p>
          <a:p>
            <a:endParaRPr lang="nl-BE" dirty="0"/>
          </a:p>
        </p:txBody>
      </p:sp>
      <p:sp>
        <p:nvSpPr>
          <p:cNvPr id="4" name="Tijdelijke aanduiding voor dianummer 3"/>
          <p:cNvSpPr>
            <a:spLocks noGrp="1"/>
          </p:cNvSpPr>
          <p:nvPr>
            <p:ph type="sldNum" sz="quarter" idx="10"/>
          </p:nvPr>
        </p:nvSpPr>
        <p:spPr/>
        <p:txBody>
          <a:bodyPr/>
          <a:lstStyle/>
          <a:p>
            <a:fld id="{8DB699C5-2346-434E-BFDF-FA8F6210F45E}" type="slidenum">
              <a:rPr lang="nl-BE" smtClean="0"/>
              <a:t>8</a:t>
            </a:fld>
            <a:endParaRPr lang="nl-BE"/>
          </a:p>
        </p:txBody>
      </p:sp>
    </p:spTree>
    <p:extLst>
      <p:ext uri="{BB962C8B-B14F-4D97-AF65-F5344CB8AC3E}">
        <p14:creationId xmlns:p14="http://schemas.microsoft.com/office/powerpoint/2010/main" val="4221230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8DB699C5-2346-434E-BFDF-FA8F6210F45E}" type="slidenum">
              <a:rPr lang="nl-BE" smtClean="0"/>
              <a:t>9</a:t>
            </a:fld>
            <a:endParaRPr lang="nl-BE"/>
          </a:p>
        </p:txBody>
      </p:sp>
    </p:spTree>
    <p:extLst>
      <p:ext uri="{BB962C8B-B14F-4D97-AF65-F5344CB8AC3E}">
        <p14:creationId xmlns:p14="http://schemas.microsoft.com/office/powerpoint/2010/main" val="2704822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nl-NL" smtClean="0"/>
              <a:t>Klik om de stijl te bewerken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48A87A34-81AB-432B-8DAE-1953F412C126}" type="datetimeFigureOut">
              <a:rPr lang="en-US" dirty="0"/>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48A87A34-81AB-432B-8DAE-1953F412C126}" type="datetimeFigureOut">
              <a:rPr lang="en-US" dirty="0"/>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48A87A34-81AB-432B-8DAE-1953F412C126}" type="datetimeFigureOut">
              <a:rPr lang="en-US" dirty="0"/>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48A87A34-81AB-432B-8DAE-1953F412C126}" type="datetimeFigureOut">
              <a:rPr lang="en-US" dirty="0"/>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48A87A34-81AB-432B-8DAE-1953F412C126}" type="datetimeFigureOut">
              <a:rPr lang="en-US" dirty="0"/>
              <a:t>9/19/2016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48A87A34-81AB-432B-8DAE-1953F412C126}" type="datetimeFigureOut">
              <a:rPr lang="en-US" dirty="0"/>
              <a:t>9/19/2016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nl-NL" smtClean="0"/>
              <a:t>Klik om de stijl te bewerken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48A87A34-81AB-432B-8DAE-1953F412C126}" type="datetimeFigureOut">
              <a:rPr lang="en-US" dirty="0"/>
              <a:t>9/19/2016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913774" y="3051012"/>
            <a:ext cx="5106027" cy="274018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6172200" y="3051012"/>
            <a:ext cx="5105401" cy="274018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9/19/2016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nl-NL" smtClean="0"/>
              <a:t>Klik om de stijl te bewerken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48A87A34-81AB-432B-8DAE-1953F412C126}" type="datetimeFigureOut">
              <a:rPr lang="en-US" dirty="0"/>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48A87A34-81AB-432B-8DAE-1953F412C126}" type="datetimeFigureOut">
              <a:rPr lang="en-US" dirty="0"/>
              <a:t>9/19/2016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9/19/2016</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notesSlide" Target="../notesSlides/notesSlide7.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28.emf"/><Relationship Id="rId10" Type="http://schemas.openxmlformats.org/officeDocument/2006/relationships/image" Target="../media/image30.e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866" y="-71760"/>
            <a:ext cx="6063540" cy="6929760"/>
          </a:xfrm>
          <a:prstGeom prst="rect">
            <a:avLst/>
          </a:prstGeom>
        </p:spPr>
      </p:pic>
      <p:sp>
        <p:nvSpPr>
          <p:cNvPr id="2" name="Titel 1"/>
          <p:cNvSpPr>
            <a:spLocks noGrp="1"/>
          </p:cNvSpPr>
          <p:nvPr>
            <p:ph type="ctrTitle"/>
          </p:nvPr>
        </p:nvSpPr>
        <p:spPr>
          <a:xfrm rot="21210619">
            <a:off x="3487594" y="532610"/>
            <a:ext cx="5125792" cy="1241325"/>
          </a:xfrm>
        </p:spPr>
        <p:txBody>
          <a:bodyPr>
            <a:normAutofit/>
          </a:bodyPr>
          <a:lstStyle/>
          <a:p>
            <a:pPr algn="l"/>
            <a:r>
              <a:rPr lang="nl-BE" sz="5500" dirty="0" smtClean="0">
                <a:solidFill>
                  <a:srgbClr val="FFCC00"/>
                </a:solidFill>
              </a:rPr>
              <a:t>ZORGSTAD GEEL</a:t>
            </a:r>
            <a:endParaRPr lang="nl-BE" sz="5500" dirty="0">
              <a:solidFill>
                <a:srgbClr val="FFCC00"/>
              </a:solidFill>
            </a:endParaRP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88614">
            <a:off x="8616594" y="281378"/>
            <a:ext cx="3070250" cy="4006622"/>
          </a:xfrm>
          <a:prstGeom prst="rect">
            <a:avLst/>
          </a:prstGeom>
        </p:spPr>
      </p:pic>
    </p:spTree>
    <p:extLst>
      <p:ext uri="{BB962C8B-B14F-4D97-AF65-F5344CB8AC3E}">
        <p14:creationId xmlns:p14="http://schemas.microsoft.com/office/powerpoint/2010/main" val="354575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39940" y="496653"/>
            <a:ext cx="8793558" cy="5865235"/>
          </a:xfrm>
        </p:spPr>
      </p:pic>
    </p:spTree>
    <p:extLst>
      <p:ext uri="{BB962C8B-B14F-4D97-AF65-F5344CB8AC3E}">
        <p14:creationId xmlns:p14="http://schemas.microsoft.com/office/powerpoint/2010/main" val="3367154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rot="21312361">
            <a:off x="402615" y="728055"/>
            <a:ext cx="2402664" cy="4357214"/>
          </a:xfr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423" y="440500"/>
            <a:ext cx="1594454" cy="2539970"/>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7508" y="1213392"/>
            <a:ext cx="1547795" cy="2422983"/>
          </a:xfrm>
          <a:prstGeom prst="rect">
            <a:avLst/>
          </a:prstGeom>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77758">
            <a:off x="2455336" y="2407633"/>
            <a:ext cx="2873952" cy="4220965"/>
          </a:xfrm>
          <a:prstGeom prst="rect">
            <a:avLst/>
          </a:prstGeom>
        </p:spPr>
      </p:pic>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6763" y="2228920"/>
            <a:ext cx="1412181" cy="2497282"/>
          </a:xfrm>
          <a:prstGeom prst="rect">
            <a:avLst/>
          </a:prstGeom>
        </p:spPr>
      </p:pic>
      <p:sp>
        <p:nvSpPr>
          <p:cNvPr id="10" name="Rechthoek 9"/>
          <p:cNvSpPr/>
          <p:nvPr/>
        </p:nvSpPr>
        <p:spPr>
          <a:xfrm>
            <a:off x="5769253" y="4299626"/>
            <a:ext cx="3686050" cy="923330"/>
          </a:xfrm>
          <a:prstGeom prst="rect">
            <a:avLst/>
          </a:prstGeom>
          <a:noFill/>
        </p:spPr>
        <p:txBody>
          <a:bodyPr wrap="square" lIns="91440" tIns="45720" rIns="91440" bIns="45720">
            <a:spAutoFit/>
          </a:bodyPr>
          <a:lstStyle/>
          <a:p>
            <a:pPr algn="ctr"/>
            <a:r>
              <a:rPr lang="nl-NL" sz="5400" b="0" cap="none" spc="0" dirty="0" smtClean="0">
                <a:ln w="0"/>
                <a:solidFill>
                  <a:schemeClr val="tx1"/>
                </a:solidFill>
                <a:effectLst>
                  <a:outerShdw blurRad="38100" dist="19050" dir="2700000" algn="tl" rotWithShape="0">
                    <a:schemeClr val="dk1">
                      <a:alpha val="40000"/>
                    </a:schemeClr>
                  </a:outerShdw>
                </a:effectLst>
              </a:rPr>
              <a:t>H. DIMPNA</a:t>
            </a:r>
            <a:endParaRPr lang="nl-N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49517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950">
            <a:off x="2492663" y="389427"/>
            <a:ext cx="4871915" cy="3168239"/>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755" y="1573732"/>
            <a:ext cx="2708640" cy="3356191"/>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44014">
            <a:off x="8876600" y="1291611"/>
            <a:ext cx="2381250" cy="2200275"/>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0338" y="3061807"/>
            <a:ext cx="3736232" cy="3736232"/>
          </a:xfrm>
          <a:prstGeom prst="rect">
            <a:avLst/>
          </a:prstGeom>
        </p:spPr>
      </p:pic>
      <p:sp>
        <p:nvSpPr>
          <p:cNvPr id="8" name="Rechthoek 7"/>
          <p:cNvSpPr/>
          <p:nvPr/>
        </p:nvSpPr>
        <p:spPr>
          <a:xfrm>
            <a:off x="584246" y="5103674"/>
            <a:ext cx="5018298" cy="1754326"/>
          </a:xfrm>
          <a:prstGeom prst="rect">
            <a:avLst/>
          </a:prstGeom>
          <a:noFill/>
        </p:spPr>
        <p:txBody>
          <a:bodyPr wrap="none" lIns="91440" tIns="45720" rIns="91440" bIns="45720">
            <a:spAutoFit/>
          </a:bodyPr>
          <a:lstStyle/>
          <a:p>
            <a:pPr algn="ctr"/>
            <a:r>
              <a:rPr lang="nl-NL" sz="5400" b="0" cap="none" spc="0" dirty="0" smtClean="0">
                <a:ln w="0"/>
                <a:solidFill>
                  <a:schemeClr val="tx1"/>
                </a:solidFill>
                <a:effectLst>
                  <a:outerShdw blurRad="38100" dist="19050" dir="2700000" algn="tl" rotWithShape="0">
                    <a:schemeClr val="dk1">
                      <a:alpha val="40000"/>
                    </a:schemeClr>
                  </a:outerShdw>
                </a:effectLst>
              </a:rPr>
              <a:t>St. </a:t>
            </a:r>
            <a:r>
              <a:rPr lang="nl-NL" sz="5400" b="0" cap="none" spc="0" dirty="0" err="1" smtClean="0">
                <a:ln w="0"/>
                <a:solidFill>
                  <a:schemeClr val="tx1"/>
                </a:solidFill>
                <a:effectLst>
                  <a:outerShdw blurRad="38100" dist="19050" dir="2700000" algn="tl" rotWithShape="0">
                    <a:schemeClr val="dk1">
                      <a:alpha val="40000"/>
                    </a:schemeClr>
                  </a:outerShdw>
                </a:effectLst>
              </a:rPr>
              <a:t>Dimpnakerk</a:t>
            </a:r>
            <a:endParaRPr lang="nl-NL" sz="5400" b="0" cap="none" spc="0" dirty="0" smtClean="0">
              <a:ln w="0"/>
              <a:solidFill>
                <a:schemeClr val="tx1"/>
              </a:solidFill>
              <a:effectLst>
                <a:outerShdw blurRad="38100" dist="19050" dir="2700000" algn="tl" rotWithShape="0">
                  <a:schemeClr val="dk1">
                    <a:alpha val="40000"/>
                  </a:schemeClr>
                </a:outerShdw>
              </a:effectLst>
            </a:endParaRPr>
          </a:p>
          <a:p>
            <a:pPr algn="ctr"/>
            <a:r>
              <a:rPr lang="nl-NL" sz="5400" dirty="0" smtClean="0">
                <a:ln w="0"/>
                <a:effectLst>
                  <a:outerShdw blurRad="38100" dist="19050" dir="2700000" algn="tl" rotWithShape="0">
                    <a:schemeClr val="dk1">
                      <a:alpha val="40000"/>
                    </a:schemeClr>
                  </a:outerShdw>
                </a:effectLst>
              </a:rPr>
              <a:t>Gezinsverpleging</a:t>
            </a:r>
            <a:endParaRPr lang="nl-N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4221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873" y="404981"/>
            <a:ext cx="6613525"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03488">
            <a:off x="7178439" y="2322225"/>
            <a:ext cx="4086191" cy="272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6"/>
          <p:cNvSpPr/>
          <p:nvPr/>
        </p:nvSpPr>
        <p:spPr>
          <a:xfrm>
            <a:off x="1499281" y="5360339"/>
            <a:ext cx="5002716" cy="923330"/>
          </a:xfrm>
          <a:prstGeom prst="rect">
            <a:avLst/>
          </a:prstGeom>
          <a:noFill/>
        </p:spPr>
        <p:txBody>
          <a:bodyPr wrap="none" lIns="91440" tIns="45720" rIns="91440" bIns="45720">
            <a:spAutoFit/>
          </a:bodyPr>
          <a:lstStyle/>
          <a:p>
            <a:pPr algn="ctr"/>
            <a:r>
              <a:rPr lang="nl-NL" sz="5400" b="0" cap="none" spc="0" dirty="0" smtClean="0">
                <a:ln w="0"/>
                <a:solidFill>
                  <a:schemeClr val="tx1"/>
                </a:solidFill>
                <a:effectLst>
                  <a:outerShdw blurRad="38100" dist="19050" dir="2700000" algn="tl" rotWithShape="0">
                    <a:schemeClr val="dk1">
                      <a:alpha val="40000"/>
                    </a:schemeClr>
                  </a:outerShdw>
                </a:effectLst>
              </a:rPr>
              <a:t>Gasthuis(museum)</a:t>
            </a:r>
            <a:endParaRPr lang="nl-N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54679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PZ Geel"/>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5" name="AutoShape 4" descr="Afbeeldingsresultaat voor OPZ Geel"/>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6" name="Afbeelding 5"/>
          <p:cNvPicPr>
            <a:picLocks noChangeAspect="1"/>
          </p:cNvPicPr>
          <p:nvPr/>
        </p:nvPicPr>
        <p:blipFill>
          <a:blip r:embed="rId3"/>
          <a:stretch>
            <a:fillRect/>
          </a:stretch>
        </p:blipFill>
        <p:spPr>
          <a:xfrm rot="21125487">
            <a:off x="937706" y="1045205"/>
            <a:ext cx="4898890" cy="3590026"/>
          </a:xfrm>
          <a:prstGeom prst="rect">
            <a:avLst/>
          </a:prstGeom>
        </p:spPr>
      </p:pic>
      <p:pic>
        <p:nvPicPr>
          <p:cNvPr id="7" name="Afbeelding 6"/>
          <p:cNvPicPr>
            <a:picLocks noChangeAspect="1"/>
          </p:cNvPicPr>
          <p:nvPr/>
        </p:nvPicPr>
        <p:blipFill>
          <a:blip r:embed="rId4"/>
          <a:stretch>
            <a:fillRect/>
          </a:stretch>
        </p:blipFill>
        <p:spPr>
          <a:xfrm rot="505786">
            <a:off x="5739623" y="2049937"/>
            <a:ext cx="4960803" cy="3301189"/>
          </a:xfrm>
          <a:prstGeom prst="rect">
            <a:avLst/>
          </a:prstGeom>
        </p:spPr>
      </p:pic>
      <p:sp>
        <p:nvSpPr>
          <p:cNvPr id="8" name="Rechthoek 7"/>
          <p:cNvSpPr/>
          <p:nvPr/>
        </p:nvSpPr>
        <p:spPr>
          <a:xfrm>
            <a:off x="3182422" y="5472417"/>
            <a:ext cx="1410964" cy="923330"/>
          </a:xfrm>
          <a:prstGeom prst="rect">
            <a:avLst/>
          </a:prstGeom>
          <a:noFill/>
        </p:spPr>
        <p:txBody>
          <a:bodyPr wrap="none" lIns="91440" tIns="45720" rIns="91440" bIns="45720">
            <a:spAutoFit/>
          </a:bodyPr>
          <a:lstStyle/>
          <a:p>
            <a:pPr algn="ctr"/>
            <a:r>
              <a:rPr lang="nl-NL" sz="5400" b="0" cap="none" spc="0" dirty="0" smtClean="0">
                <a:ln w="0"/>
                <a:solidFill>
                  <a:schemeClr val="tx1"/>
                </a:solidFill>
                <a:effectLst>
                  <a:outerShdw blurRad="38100" dist="19050" dir="2700000" algn="tl" rotWithShape="0">
                    <a:schemeClr val="dk1">
                      <a:alpha val="40000"/>
                    </a:schemeClr>
                  </a:outerShdw>
                </a:effectLst>
              </a:rPr>
              <a:t>OPZ</a:t>
            </a:r>
            <a:endParaRPr lang="nl-N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73298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7276">
            <a:off x="432332" y="1030029"/>
            <a:ext cx="6038850" cy="1857375"/>
          </a:xfrm>
          <a:prstGeom prst="rect">
            <a:avLst/>
          </a:prstGeom>
        </p:spPr>
      </p:pic>
      <p:pic>
        <p:nvPicPr>
          <p:cNvPr id="5" name="Afbeelding 4"/>
          <p:cNvPicPr>
            <a:picLocks noChangeAspect="1"/>
          </p:cNvPicPr>
          <p:nvPr/>
        </p:nvPicPr>
        <p:blipFill>
          <a:blip r:embed="rId4"/>
          <a:stretch>
            <a:fillRect/>
          </a:stretch>
        </p:blipFill>
        <p:spPr>
          <a:xfrm rot="621716">
            <a:off x="6699353" y="660350"/>
            <a:ext cx="3700041" cy="2366938"/>
          </a:xfrm>
          <a:prstGeom prst="rect">
            <a:avLst/>
          </a:prstGeom>
        </p:spPr>
      </p:pic>
      <p:pic>
        <p:nvPicPr>
          <p:cNvPr id="6" name="Afbeelding 5"/>
          <p:cNvPicPr>
            <a:picLocks noChangeAspect="1"/>
          </p:cNvPicPr>
          <p:nvPr/>
        </p:nvPicPr>
        <p:blipFill>
          <a:blip r:embed="rId5"/>
          <a:stretch>
            <a:fillRect/>
          </a:stretch>
        </p:blipFill>
        <p:spPr>
          <a:xfrm rot="21291778">
            <a:off x="2992327" y="2409475"/>
            <a:ext cx="2785455" cy="2668909"/>
          </a:xfrm>
          <a:prstGeom prst="rect">
            <a:avLst/>
          </a:prstGeom>
        </p:spPr>
      </p:pic>
      <p:pic>
        <p:nvPicPr>
          <p:cNvPr id="7" name="Afbeelding 6"/>
          <p:cNvPicPr>
            <a:picLocks noChangeAspect="1"/>
          </p:cNvPicPr>
          <p:nvPr/>
        </p:nvPicPr>
        <p:blipFill>
          <a:blip r:embed="rId6"/>
          <a:stretch>
            <a:fillRect/>
          </a:stretch>
        </p:blipFill>
        <p:spPr>
          <a:xfrm>
            <a:off x="8730608" y="2972219"/>
            <a:ext cx="3328075" cy="2496056"/>
          </a:xfrm>
          <a:prstGeom prst="rect">
            <a:avLst/>
          </a:prstGeom>
        </p:spPr>
      </p:pic>
      <p:pic>
        <p:nvPicPr>
          <p:cNvPr id="8" name="Afbeelding 7"/>
          <p:cNvPicPr>
            <a:picLocks noChangeAspect="1"/>
          </p:cNvPicPr>
          <p:nvPr/>
        </p:nvPicPr>
        <p:blipFill>
          <a:blip r:embed="rId7"/>
          <a:stretch>
            <a:fillRect/>
          </a:stretch>
        </p:blipFill>
        <p:spPr>
          <a:xfrm>
            <a:off x="269672" y="2972219"/>
            <a:ext cx="2466975" cy="1847850"/>
          </a:xfrm>
          <a:prstGeom prst="rect">
            <a:avLst/>
          </a:prstGeom>
        </p:spPr>
      </p:pic>
      <p:pic>
        <p:nvPicPr>
          <p:cNvPr id="9" name="Afbeelding 8"/>
          <p:cNvPicPr>
            <a:picLocks noChangeAspect="1"/>
          </p:cNvPicPr>
          <p:nvPr/>
        </p:nvPicPr>
        <p:blipFill>
          <a:blip r:embed="rId8"/>
          <a:stretch>
            <a:fillRect/>
          </a:stretch>
        </p:blipFill>
        <p:spPr>
          <a:xfrm rot="21236191">
            <a:off x="347965" y="4873419"/>
            <a:ext cx="2927090" cy="1641544"/>
          </a:xfrm>
          <a:prstGeom prst="rect">
            <a:avLst/>
          </a:prstGeom>
        </p:spPr>
      </p:pic>
      <p:pic>
        <p:nvPicPr>
          <p:cNvPr id="10" name="Afbeelding 9"/>
          <p:cNvPicPr>
            <a:picLocks noChangeAspect="1"/>
          </p:cNvPicPr>
          <p:nvPr/>
        </p:nvPicPr>
        <p:blipFill>
          <a:blip r:embed="rId9"/>
          <a:stretch>
            <a:fillRect/>
          </a:stretch>
        </p:blipFill>
        <p:spPr>
          <a:xfrm rot="466708">
            <a:off x="8467180" y="4922907"/>
            <a:ext cx="2619375" cy="1743075"/>
          </a:xfrm>
          <a:prstGeom prst="rect">
            <a:avLst/>
          </a:prstGeom>
        </p:spPr>
      </p:pic>
      <p:pic>
        <p:nvPicPr>
          <p:cNvPr id="11" name="Afbeelding 10"/>
          <p:cNvPicPr>
            <a:picLocks noChangeAspect="1"/>
          </p:cNvPicPr>
          <p:nvPr/>
        </p:nvPicPr>
        <p:blipFill>
          <a:blip r:embed="rId10"/>
          <a:stretch>
            <a:fillRect/>
          </a:stretch>
        </p:blipFill>
        <p:spPr>
          <a:xfrm>
            <a:off x="4137583" y="5036191"/>
            <a:ext cx="2800350" cy="1628775"/>
          </a:xfrm>
          <a:prstGeom prst="rect">
            <a:avLst/>
          </a:prstGeom>
        </p:spPr>
      </p:pic>
      <p:sp>
        <p:nvSpPr>
          <p:cNvPr id="12" name="Rechthoek 11"/>
          <p:cNvSpPr/>
          <p:nvPr/>
        </p:nvSpPr>
        <p:spPr>
          <a:xfrm>
            <a:off x="184787" y="-105273"/>
            <a:ext cx="4486100" cy="923330"/>
          </a:xfrm>
          <a:prstGeom prst="rect">
            <a:avLst/>
          </a:prstGeom>
          <a:noFill/>
        </p:spPr>
        <p:txBody>
          <a:bodyPr wrap="none" lIns="91440" tIns="45720" rIns="91440" bIns="45720">
            <a:spAutoFit/>
          </a:bodyPr>
          <a:lstStyle/>
          <a:p>
            <a:pPr algn="ctr"/>
            <a:r>
              <a:rPr lang="nl-NL" sz="5400" dirty="0" smtClean="0">
                <a:ln w="0"/>
                <a:effectLst>
                  <a:outerShdw blurRad="38100" dist="19050" dir="2700000" algn="tl" rotWithShape="0">
                    <a:schemeClr val="dk1">
                      <a:alpha val="40000"/>
                    </a:schemeClr>
                  </a:outerShdw>
                </a:effectLst>
              </a:rPr>
              <a:t>Zorginstellingen</a:t>
            </a:r>
            <a:endParaRPr lang="nl-NL" sz="5400" b="0" cap="none" spc="0" dirty="0">
              <a:ln w="0"/>
              <a:solidFill>
                <a:schemeClr val="tx1"/>
              </a:solidFill>
              <a:effectLst>
                <a:outerShdw blurRad="38100" dist="19050" dir="2700000" algn="tl" rotWithShape="0">
                  <a:schemeClr val="dk1">
                    <a:alpha val="40000"/>
                  </a:schemeClr>
                </a:outerShdw>
              </a:effectLst>
            </a:endParaRPr>
          </a:p>
        </p:txBody>
      </p:sp>
      <p:pic>
        <p:nvPicPr>
          <p:cNvPr id="13" name="Afbeelding 12"/>
          <p:cNvPicPr>
            <a:picLocks noChangeAspect="1"/>
          </p:cNvPicPr>
          <p:nvPr/>
        </p:nvPicPr>
        <p:blipFill>
          <a:blip r:embed="rId11"/>
          <a:stretch>
            <a:fillRect/>
          </a:stretch>
        </p:blipFill>
        <p:spPr>
          <a:xfrm rot="309924">
            <a:off x="5884166" y="3420057"/>
            <a:ext cx="2788417" cy="1898497"/>
          </a:xfrm>
          <a:prstGeom prst="rect">
            <a:avLst/>
          </a:prstGeom>
        </p:spPr>
      </p:pic>
    </p:spTree>
    <p:extLst>
      <p:ext uri="{BB962C8B-B14F-4D97-AF65-F5344CB8AC3E}">
        <p14:creationId xmlns:p14="http://schemas.microsoft.com/office/powerpoint/2010/main" val="3657176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342786495"/>
              </p:ext>
            </p:extLst>
          </p:nvPr>
        </p:nvGraphicFramePr>
        <p:xfrm>
          <a:off x="442271" y="661481"/>
          <a:ext cx="2856735" cy="3919706"/>
        </p:xfrm>
        <a:graphic>
          <a:graphicData uri="http://schemas.openxmlformats.org/presentationml/2006/ole">
            <mc:AlternateContent xmlns:mc="http://schemas.openxmlformats.org/markup-compatibility/2006">
              <mc:Choice xmlns:v="urn:schemas-microsoft-com:vml" Requires="v">
                <p:oleObj spid="_x0000_s3086" name="Acrobat Document" r:id="rId4" imgW="4505111" imgH="6181721" progId="AcroExch.Document.11">
                  <p:embed/>
                </p:oleObj>
              </mc:Choice>
              <mc:Fallback>
                <p:oleObj name="Acrobat Document" r:id="rId4" imgW="4505111" imgH="6181721" progId="AcroExch.Document.11">
                  <p:embed/>
                  <p:pic>
                    <p:nvPicPr>
                      <p:cNvPr id="0" name=""/>
                      <p:cNvPicPr/>
                      <p:nvPr/>
                    </p:nvPicPr>
                    <p:blipFill>
                      <a:blip r:embed="rId5"/>
                      <a:stretch>
                        <a:fillRect/>
                      </a:stretch>
                    </p:blipFill>
                    <p:spPr>
                      <a:xfrm>
                        <a:off x="442271" y="661481"/>
                        <a:ext cx="2856735" cy="3919706"/>
                      </a:xfrm>
                      <a:prstGeom prst="rect">
                        <a:avLst/>
                      </a:prstGeom>
                    </p:spPr>
                  </p:pic>
                </p:oleObj>
              </mc:Fallback>
            </mc:AlternateContent>
          </a:graphicData>
        </a:graphic>
      </p:graphicFrame>
      <p:pic>
        <p:nvPicPr>
          <p:cNvPr id="5" name="Afbeelding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59928">
            <a:off x="2929986" y="1941890"/>
            <a:ext cx="2765455" cy="3915884"/>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066002391"/>
              </p:ext>
            </p:extLst>
          </p:nvPr>
        </p:nvGraphicFramePr>
        <p:xfrm>
          <a:off x="9358827" y="412005"/>
          <a:ext cx="2267691" cy="3212562"/>
        </p:xfrm>
        <a:graphic>
          <a:graphicData uri="http://schemas.openxmlformats.org/presentationml/2006/ole">
            <mc:AlternateContent xmlns:mc="http://schemas.openxmlformats.org/markup-compatibility/2006">
              <mc:Choice xmlns:v="urn:schemas-microsoft-com:vml" Requires="v">
                <p:oleObj spid="_x0000_s3087" name="Acrobat Document" r:id="rId7" imgW="4000172" imgH="5667018" progId="AcroExch.Document.11">
                  <p:embed/>
                </p:oleObj>
              </mc:Choice>
              <mc:Fallback>
                <p:oleObj name="Acrobat Document" r:id="rId7" imgW="4000172" imgH="5667018" progId="AcroExch.Document.11">
                  <p:embed/>
                  <p:pic>
                    <p:nvPicPr>
                      <p:cNvPr id="0" name=""/>
                      <p:cNvPicPr/>
                      <p:nvPr/>
                    </p:nvPicPr>
                    <p:blipFill>
                      <a:blip r:embed="rId8"/>
                      <a:stretch>
                        <a:fillRect/>
                      </a:stretch>
                    </p:blipFill>
                    <p:spPr>
                      <a:xfrm>
                        <a:off x="9358827" y="412005"/>
                        <a:ext cx="2267691" cy="321256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77928292"/>
              </p:ext>
            </p:extLst>
          </p:nvPr>
        </p:nvGraphicFramePr>
        <p:xfrm>
          <a:off x="5757539" y="1949233"/>
          <a:ext cx="3736240" cy="4268157"/>
        </p:xfrm>
        <a:graphic>
          <a:graphicData uri="http://schemas.openxmlformats.org/presentationml/2006/ole">
            <mc:AlternateContent xmlns:mc="http://schemas.openxmlformats.org/markup-compatibility/2006">
              <mc:Choice xmlns:v="urn:schemas-microsoft-com:vml" Requires="v">
                <p:oleObj spid="_x0000_s3088" name="Acrobat Document" r:id="rId9" imgW="5552811" imgH="6343485" progId="AcroExch.Document.11">
                  <p:embed/>
                </p:oleObj>
              </mc:Choice>
              <mc:Fallback>
                <p:oleObj name="Acrobat Document" r:id="rId9" imgW="5552811" imgH="6343485" progId="AcroExch.Document.11">
                  <p:embed/>
                  <p:pic>
                    <p:nvPicPr>
                      <p:cNvPr id="0" name=""/>
                      <p:cNvPicPr/>
                      <p:nvPr/>
                    </p:nvPicPr>
                    <p:blipFill>
                      <a:blip r:embed="rId10"/>
                      <a:stretch>
                        <a:fillRect/>
                      </a:stretch>
                    </p:blipFill>
                    <p:spPr>
                      <a:xfrm>
                        <a:off x="5757539" y="1949233"/>
                        <a:ext cx="3736240" cy="4268157"/>
                      </a:xfrm>
                      <a:prstGeom prst="rect">
                        <a:avLst/>
                      </a:prstGeom>
                    </p:spPr>
                  </p:pic>
                </p:oleObj>
              </mc:Fallback>
            </mc:AlternateContent>
          </a:graphicData>
        </a:graphic>
      </p:graphicFrame>
      <p:sp>
        <p:nvSpPr>
          <p:cNvPr id="9" name="Rechthoek 8"/>
          <p:cNvSpPr/>
          <p:nvPr/>
        </p:nvSpPr>
        <p:spPr>
          <a:xfrm>
            <a:off x="4544719" y="658944"/>
            <a:ext cx="2695546" cy="923330"/>
          </a:xfrm>
          <a:prstGeom prst="rect">
            <a:avLst/>
          </a:prstGeom>
          <a:noFill/>
        </p:spPr>
        <p:txBody>
          <a:bodyPr wrap="none" lIns="91440" tIns="45720" rIns="91440" bIns="45720">
            <a:spAutoFit/>
          </a:bodyPr>
          <a:lstStyle/>
          <a:p>
            <a:pPr algn="ctr"/>
            <a:r>
              <a:rPr lang="nl-NL" sz="5400" b="0" cap="none" spc="0" dirty="0" smtClean="0">
                <a:ln w="0"/>
                <a:solidFill>
                  <a:schemeClr val="tx1"/>
                </a:solidFill>
                <a:effectLst>
                  <a:outerShdw blurRad="38100" dist="19050" dir="2700000" algn="tl" rotWithShape="0">
                    <a:schemeClr val="dk1">
                      <a:alpha val="40000"/>
                    </a:schemeClr>
                  </a:outerShdw>
                </a:effectLst>
              </a:rPr>
              <a:t>Projecten</a:t>
            </a:r>
            <a:endParaRPr lang="nl-N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81989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51360">
            <a:off x="8457858" y="944562"/>
            <a:ext cx="3401741" cy="2267827"/>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84331">
            <a:off x="804023" y="633723"/>
            <a:ext cx="2840736" cy="2889504"/>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090" y="3785594"/>
            <a:ext cx="1860415" cy="2480553"/>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68107">
            <a:off x="9966209" y="3605293"/>
            <a:ext cx="1603886" cy="2138515"/>
          </a:xfrm>
          <a:prstGeom prst="rect">
            <a:avLst/>
          </a:prstGeom>
        </p:spPr>
      </p:pic>
      <p:pic>
        <p:nvPicPr>
          <p:cNvPr id="8" name="Afbeelding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0371" y="282955"/>
            <a:ext cx="2517032" cy="3356042"/>
          </a:xfrm>
          <a:prstGeom prst="rect">
            <a:avLst/>
          </a:prstGeom>
        </p:spPr>
      </p:pic>
      <p:pic>
        <p:nvPicPr>
          <p:cNvPr id="9" name="Afbeelding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9711">
            <a:off x="2267766" y="3421664"/>
            <a:ext cx="4273202" cy="2850192"/>
          </a:xfrm>
          <a:prstGeom prst="rect">
            <a:avLst/>
          </a:prstGeom>
        </p:spPr>
      </p:pic>
      <p:sp>
        <p:nvSpPr>
          <p:cNvPr id="11" name="Rechthoek 10"/>
          <p:cNvSpPr/>
          <p:nvPr/>
        </p:nvSpPr>
        <p:spPr>
          <a:xfrm rot="21341524">
            <a:off x="5596214" y="5962082"/>
            <a:ext cx="5568865" cy="523220"/>
          </a:xfrm>
          <a:prstGeom prst="rect">
            <a:avLst/>
          </a:prstGeom>
        </p:spPr>
        <p:txBody>
          <a:bodyPr wrap="square">
            <a:spAutoFit/>
          </a:bodyPr>
          <a:lstStyle/>
          <a:p>
            <a:r>
              <a:rPr lang="nl-BE" sz="2800" dirty="0"/>
              <a:t>http://</a:t>
            </a:r>
            <a:r>
              <a:rPr lang="nl-BE" sz="2800" dirty="0" smtClean="0"/>
              <a:t>www.tussendemensen.be</a:t>
            </a:r>
            <a:endParaRPr lang="nl-BE" sz="2800" dirty="0"/>
          </a:p>
        </p:txBody>
      </p:sp>
      <p:pic>
        <p:nvPicPr>
          <p:cNvPr id="12" name="Afbeelding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3275" y="2839462"/>
            <a:ext cx="2783943" cy="1856868"/>
          </a:xfrm>
          <a:prstGeom prst="rect">
            <a:avLst/>
          </a:prstGeom>
        </p:spPr>
      </p:pic>
      <p:sp>
        <p:nvSpPr>
          <p:cNvPr id="13" name="Rechthoek 12"/>
          <p:cNvSpPr/>
          <p:nvPr/>
        </p:nvSpPr>
        <p:spPr>
          <a:xfrm>
            <a:off x="5420048" y="499699"/>
            <a:ext cx="3855284" cy="923330"/>
          </a:xfrm>
          <a:prstGeom prst="rect">
            <a:avLst/>
          </a:prstGeom>
          <a:noFill/>
        </p:spPr>
        <p:txBody>
          <a:bodyPr wrap="square" lIns="91440" tIns="45720" rIns="91440" bIns="45720">
            <a:spAutoFit/>
          </a:bodyPr>
          <a:lstStyle/>
          <a:p>
            <a:pPr algn="ctr"/>
            <a:r>
              <a:rPr lang="nl-NL" sz="5400" dirty="0" smtClean="0">
                <a:ln w="0"/>
                <a:effectLst>
                  <a:outerShdw blurRad="38100" dist="19050" dir="2700000" algn="tl" rotWithShape="0">
                    <a:schemeClr val="dk1">
                      <a:alpha val="40000"/>
                    </a:schemeClr>
                  </a:outerShdw>
                </a:effectLst>
              </a:rPr>
              <a:t>Beleving</a:t>
            </a:r>
            <a:endParaRPr lang="nl-N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46778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2992" y="335371"/>
            <a:ext cx="4814778" cy="6157537"/>
          </a:xfrm>
        </p:spPr>
      </p:pic>
    </p:spTree>
    <p:extLst>
      <p:ext uri="{BB962C8B-B14F-4D97-AF65-F5344CB8AC3E}">
        <p14:creationId xmlns:p14="http://schemas.microsoft.com/office/powerpoint/2010/main" val="962338636"/>
      </p:ext>
    </p:extLst>
  </p:cSld>
  <p:clrMapOvr>
    <a:masterClrMapping/>
  </p:clrMapOvr>
</p:sld>
</file>

<file path=ppt/theme/theme1.xml><?xml version="1.0" encoding="utf-8"?>
<a:theme xmlns:a="http://schemas.openxmlformats.org/drawingml/2006/main" name="Druppel">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TM04033925[[fn=Druppel]]</Template>
  <TotalTime>124</TotalTime>
  <Words>326</Words>
  <Application>Microsoft Office PowerPoint</Application>
  <PresentationFormat>Breedbeeld</PresentationFormat>
  <Paragraphs>73</Paragraphs>
  <Slides>10</Slides>
  <Notes>10</Notes>
  <HiddenSlides>0</HiddenSlides>
  <MMClips>0</MMClips>
  <ScaleCrop>false</ScaleCrop>
  <HeadingPairs>
    <vt:vector size="8" baseType="variant">
      <vt:variant>
        <vt:lpstr>Gebruikte lettertypen</vt:lpstr>
      </vt:variant>
      <vt:variant>
        <vt:i4>3</vt:i4>
      </vt:variant>
      <vt:variant>
        <vt:lpstr>Thema</vt:lpstr>
      </vt:variant>
      <vt:variant>
        <vt:i4>1</vt:i4>
      </vt:variant>
      <vt:variant>
        <vt:lpstr>Ingesloten OLE-bronprogramma's</vt:lpstr>
      </vt:variant>
      <vt:variant>
        <vt:i4>1</vt:i4>
      </vt:variant>
      <vt:variant>
        <vt:lpstr>Diatitels</vt:lpstr>
      </vt:variant>
      <vt:variant>
        <vt:i4>10</vt:i4>
      </vt:variant>
    </vt:vector>
  </HeadingPairs>
  <TitlesOfParts>
    <vt:vector size="15" baseType="lpstr">
      <vt:lpstr>Arial</vt:lpstr>
      <vt:lpstr>Calibri</vt:lpstr>
      <vt:lpstr>Tw Cen MT</vt:lpstr>
      <vt:lpstr>Druppel</vt:lpstr>
      <vt:lpstr>Acrobat Document</vt:lpstr>
      <vt:lpstr>ZORGSTAD GEEL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ZORGSTAD GEEL</dc:title>
  <dc:creator>Ilse Daniëls</dc:creator>
  <cp:lastModifiedBy>Tine Vandezande</cp:lastModifiedBy>
  <cp:revision>12</cp:revision>
  <cp:lastPrinted>2016-09-19T09:49:44Z</cp:lastPrinted>
  <dcterms:created xsi:type="dcterms:W3CDTF">2016-09-19T08:00:50Z</dcterms:created>
  <dcterms:modified xsi:type="dcterms:W3CDTF">2016-09-19T10:30:09Z</dcterms:modified>
</cp:coreProperties>
</file>