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8" r:id="rId4"/>
    <p:sldId id="257" r:id="rId5"/>
    <p:sldId id="270" r:id="rId6"/>
    <p:sldId id="273" r:id="rId7"/>
    <p:sldId id="271" r:id="rId8"/>
    <p:sldId id="274" r:id="rId9"/>
    <p:sldId id="275" r:id="rId10"/>
    <p:sldId id="276" r:id="rId11"/>
    <p:sldId id="277" r:id="rId12"/>
    <p:sldId id="272" r:id="rId13"/>
    <p:sldId id="259" r:id="rId14"/>
    <p:sldId id="260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8" r:id="rId24"/>
    <p:sldId id="281" r:id="rId25"/>
    <p:sldId id="280" r:id="rId26"/>
    <p:sldId id="282" r:id="rId27"/>
    <p:sldId id="279" r:id="rId2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6" autoAdjust="0"/>
  </p:normalViewPr>
  <p:slideViewPr>
    <p:cSldViewPr snapToObjects="1" showGuides="1">
      <p:cViewPr varScale="1">
        <p:scale>
          <a:sx n="89" d="100"/>
          <a:sy n="89" d="100"/>
        </p:scale>
        <p:origin x="1310" y="91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13/09/2016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‹nr.›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13/09/2016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822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360000" y="1103422"/>
            <a:ext cx="2016000" cy="2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13/09/2016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13/09/2016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13/09/2016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0"/>
          <a:stretch/>
        </p:blipFill>
        <p:spPr>
          <a:xfrm>
            <a:off x="7380312" y="6624097"/>
            <a:ext cx="1493688" cy="1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Erfgoeddag</a:t>
            </a:r>
            <a:r>
              <a:rPr lang="nl-BE" dirty="0" smtClean="0"/>
              <a:t> 2017: Zorg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Voorbeelden uit de KADOC-werking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5635920"/>
            <a:ext cx="1920032" cy="8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Project: kaartspel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BE" dirty="0" smtClean="0"/>
              <a:t>Doel: zorgbehoevende thuis + mantelzorger / vrijwilliger </a:t>
            </a:r>
          </a:p>
          <a:p>
            <a:pPr marL="342900" indent="-342900"/>
            <a:endParaRPr lang="nl-BE" dirty="0"/>
          </a:p>
          <a:p>
            <a:pPr marL="342900" indent="-342900"/>
            <a:r>
              <a:rPr lang="nl-BE" dirty="0" smtClean="0"/>
              <a:t>Twee thema’s</a:t>
            </a:r>
          </a:p>
          <a:p>
            <a:pPr marL="342900" indent="-342900"/>
            <a:endParaRPr lang="nl-BE" dirty="0" smtClean="0"/>
          </a:p>
          <a:p>
            <a:pPr marL="342900" indent="-342900"/>
            <a:endParaRPr lang="nl-BE" dirty="0" smtClean="0"/>
          </a:p>
          <a:p>
            <a:pPr marL="342900" indent="-342900"/>
            <a:endParaRPr lang="nl-BE" dirty="0" smtClean="0"/>
          </a:p>
          <a:p>
            <a:endParaRPr lang="nl-BE" dirty="0"/>
          </a:p>
          <a:p>
            <a:r>
              <a:rPr lang="nl-BE" dirty="0" smtClean="0"/>
              <a:t>Per thema: 24 (2x12 unieke) kaarten</a:t>
            </a:r>
          </a:p>
          <a:p>
            <a:endParaRPr lang="nl-BE" dirty="0" smtClean="0"/>
          </a:p>
          <a:p>
            <a:r>
              <a:rPr lang="nl-BE" dirty="0" smtClean="0"/>
              <a:t>Vier werkvormen</a:t>
            </a:r>
          </a:p>
          <a:p>
            <a:endParaRPr lang="nl-BE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86" y="2924944"/>
            <a:ext cx="2270760" cy="1152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66" y="2955136"/>
            <a:ext cx="2270760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Tips en aandachtspunten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Durf klein te </a:t>
            </a:r>
            <a:r>
              <a:rPr lang="nl-BE" dirty="0" smtClean="0"/>
              <a:t>beginnen</a:t>
            </a:r>
          </a:p>
          <a:p>
            <a:endParaRPr lang="nl-BE" dirty="0"/>
          </a:p>
          <a:p>
            <a:r>
              <a:rPr lang="nl-BE" dirty="0" smtClean="0"/>
              <a:t>Neem je tijd om contacten te leggen</a:t>
            </a:r>
          </a:p>
          <a:p>
            <a:endParaRPr lang="nl-BE" dirty="0" smtClean="0"/>
          </a:p>
          <a:p>
            <a:r>
              <a:rPr lang="nl-BE" dirty="0" smtClean="0"/>
              <a:t>Arbeidsintensief</a:t>
            </a:r>
          </a:p>
        </p:txBody>
      </p:sp>
    </p:spTree>
    <p:extLst>
      <p:ext uri="{BB962C8B-B14F-4D97-AF65-F5344CB8AC3E}">
        <p14:creationId xmlns:p14="http://schemas.microsoft.com/office/powerpoint/2010/main" val="39106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Armoede in historisch perspectief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Participatief werken aan een tentoonstelling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65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Tentoonstelling</a:t>
            </a:r>
            <a:r>
              <a:rPr lang="nl-BE" dirty="0"/>
              <a:t> </a:t>
            </a:r>
            <a:r>
              <a:rPr lang="nl-BE" i="1" dirty="0" smtClean="0"/>
              <a:t>Armoede in historisch perspectief </a:t>
            </a:r>
            <a:r>
              <a:rPr lang="nl-BE" dirty="0" smtClean="0"/>
              <a:t>(werktitel)</a:t>
            </a:r>
            <a:endParaRPr lang="nl-BE" i="1" dirty="0" smtClean="0"/>
          </a:p>
          <a:p>
            <a:endParaRPr lang="nl-BE" i="1" dirty="0"/>
          </a:p>
          <a:p>
            <a:r>
              <a:rPr lang="nl-BE" dirty="0" smtClean="0"/>
              <a:t>Gent, </a:t>
            </a:r>
            <a:r>
              <a:rPr lang="nl-BE" dirty="0" err="1" smtClean="0"/>
              <a:t>Caermersklooster</a:t>
            </a:r>
            <a:r>
              <a:rPr lang="nl-BE" dirty="0" smtClean="0"/>
              <a:t>, voorjaar 2017</a:t>
            </a:r>
          </a:p>
          <a:p>
            <a:endParaRPr lang="nl-BE" dirty="0" smtClean="0"/>
          </a:p>
          <a:p>
            <a:r>
              <a:rPr lang="nl-BE" dirty="0" smtClean="0"/>
              <a:t>Uitgangspunten: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elang van de actuele dimensie</a:t>
            </a:r>
          </a:p>
          <a:p>
            <a:pPr lvl="1"/>
            <a:r>
              <a:rPr lang="nl-BE" dirty="0" smtClean="0"/>
              <a:t>betrekken van mensen met armoede-ervaring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24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Realisatie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Samenwerking met Welzijnszorg</a:t>
            </a:r>
          </a:p>
          <a:p>
            <a:endParaRPr lang="nl-NL" dirty="0" smtClean="0"/>
          </a:p>
          <a:p>
            <a:r>
              <a:rPr lang="nl-NL" dirty="0" smtClean="0"/>
              <a:t>Samenstelling van werkgroep met</a:t>
            </a:r>
            <a:br>
              <a:rPr lang="nl-NL" dirty="0" smtClean="0"/>
            </a:br>
            <a:r>
              <a:rPr lang="nl-NL" dirty="0" smtClean="0"/>
              <a:t>mensen met armoede-ervaring</a:t>
            </a:r>
          </a:p>
          <a:p>
            <a:endParaRPr lang="nl-NL" dirty="0"/>
          </a:p>
          <a:p>
            <a:r>
              <a:rPr lang="nl-NL" dirty="0" smtClean="0"/>
              <a:t>Zes thematische bijeenkomsten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22" y="1349999"/>
            <a:ext cx="2808278" cy="42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 voor KADOC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Kennismaking </a:t>
            </a:r>
            <a:r>
              <a:rPr lang="nl-NL" dirty="0"/>
              <a:t>met en inzicht verwerven in armoedeproblematiek in al zijn verscheidenheid</a:t>
            </a:r>
          </a:p>
          <a:p>
            <a:pPr lvl="0"/>
            <a:r>
              <a:rPr lang="nl-NL" dirty="0" smtClean="0"/>
              <a:t>Bewustwording </a:t>
            </a:r>
            <a:r>
              <a:rPr lang="nl-NL" dirty="0"/>
              <a:t>van de eigen bril waarmee naar armoede wordt gekeken</a:t>
            </a:r>
          </a:p>
          <a:p>
            <a:pPr lvl="0"/>
            <a:r>
              <a:rPr lang="nl-NL" dirty="0" smtClean="0"/>
              <a:t>Bewustwording </a:t>
            </a:r>
            <a:r>
              <a:rPr lang="nl-NL" dirty="0"/>
              <a:t>van de individualiteit van de beleving van armoede (er bestaat geen culturele uniformiteit binnen de groep ‘mensen in armoede’)</a:t>
            </a:r>
          </a:p>
          <a:p>
            <a:pPr lvl="0"/>
            <a:r>
              <a:rPr lang="nl-NL" dirty="0" smtClean="0"/>
              <a:t>Inhoudelijke </a:t>
            </a:r>
            <a:r>
              <a:rPr lang="nl-NL" dirty="0"/>
              <a:t>basis (inzichten?) creëren voor de tentoonstelling: hoe verhouden mensen vandaag zich tot het verleden van armoede in woord en beeld? </a:t>
            </a:r>
          </a:p>
          <a:p>
            <a:pPr lvl="0"/>
            <a:r>
              <a:rPr lang="nl-NL" dirty="0" smtClean="0"/>
              <a:t>Deelnemers </a:t>
            </a:r>
            <a:r>
              <a:rPr lang="nl-NL" dirty="0"/>
              <a:t>enthousiasmeren voor vervolgtraject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4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 voor deelnemers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Kennismaking </a:t>
            </a:r>
            <a:r>
              <a:rPr lang="nl-NL" dirty="0"/>
              <a:t>met historische dimensie van armoede</a:t>
            </a:r>
          </a:p>
          <a:p>
            <a:pPr lvl="0"/>
            <a:r>
              <a:rPr lang="nl-NL" dirty="0" smtClean="0"/>
              <a:t>Reflectie </a:t>
            </a:r>
            <a:r>
              <a:rPr lang="nl-NL" dirty="0"/>
              <a:t>op eigen geschiedenis binnen een breder kader</a:t>
            </a:r>
          </a:p>
          <a:p>
            <a:pPr lvl="0"/>
            <a:r>
              <a:rPr lang="nl-NL" dirty="0" smtClean="0"/>
              <a:t>Empowerment </a:t>
            </a:r>
            <a:r>
              <a:rPr lang="nl-NL" dirty="0"/>
              <a:t>door inzicht in verleden van armoedeproblematiek</a:t>
            </a:r>
          </a:p>
          <a:p>
            <a:r>
              <a:rPr lang="nl-NL" dirty="0" smtClean="0"/>
              <a:t>Kansen </a:t>
            </a:r>
            <a:r>
              <a:rPr lang="nl-NL" dirty="0"/>
              <a:t>op ontmoetingen; gevoel van verbondenheid</a:t>
            </a:r>
          </a:p>
        </p:txBody>
      </p:sp>
    </p:spTree>
    <p:extLst>
      <p:ext uri="{BB962C8B-B14F-4D97-AF65-F5344CB8AC3E}">
        <p14:creationId xmlns:p14="http://schemas.microsoft.com/office/powerpoint/2010/main" val="16772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 voor Welzijnszorg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Kennismaking </a:t>
            </a:r>
            <a:r>
              <a:rPr lang="nl-NL" dirty="0"/>
              <a:t>met historische dimensie van armoede</a:t>
            </a:r>
          </a:p>
          <a:p>
            <a:r>
              <a:rPr lang="nl-NL" dirty="0" smtClean="0"/>
              <a:t>Participatie </a:t>
            </a:r>
            <a:r>
              <a:rPr lang="nl-NL" dirty="0"/>
              <a:t>aan een groter geheel (tentoonstelling)</a:t>
            </a:r>
          </a:p>
        </p:txBody>
      </p:sp>
    </p:spTree>
    <p:extLst>
      <p:ext uri="{BB962C8B-B14F-4D97-AF65-F5344CB8AC3E}">
        <p14:creationId xmlns:p14="http://schemas.microsoft.com/office/powerpoint/2010/main" val="8455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Aanpak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Voormiddag: open gesprek (ontmoetingen </a:t>
            </a:r>
            <a:r>
              <a:rPr lang="nl-NL" dirty="0" err="1" smtClean="0"/>
              <a:t>ipv</a:t>
            </a:r>
            <a:r>
              <a:rPr lang="nl-NL" dirty="0" smtClean="0"/>
              <a:t> interviews)</a:t>
            </a:r>
          </a:p>
          <a:p>
            <a:endParaRPr lang="nl-NL" dirty="0" smtClean="0"/>
          </a:p>
          <a:p>
            <a:r>
              <a:rPr lang="nl-NL" dirty="0" smtClean="0"/>
              <a:t>Namiddag: gesprek aan de hand van erfgoed</a:t>
            </a:r>
          </a:p>
          <a:p>
            <a:endParaRPr lang="nl-NL" dirty="0"/>
          </a:p>
          <a:p>
            <a:r>
              <a:rPr lang="nl-NL" dirty="0" smtClean="0"/>
              <a:t>Begeleiding:</a:t>
            </a:r>
            <a:endParaRPr lang="nl-NL" dirty="0"/>
          </a:p>
          <a:p>
            <a:pPr lvl="2"/>
            <a:r>
              <a:rPr lang="nl-NL" dirty="0" smtClean="0"/>
              <a:t>gespreksleider</a:t>
            </a:r>
          </a:p>
          <a:p>
            <a:pPr lvl="2"/>
            <a:r>
              <a:rPr lang="nl-NL" dirty="0" smtClean="0"/>
              <a:t>verslaggever</a:t>
            </a:r>
          </a:p>
          <a:p>
            <a:pPr lvl="2"/>
            <a:r>
              <a:rPr lang="nl-NL" dirty="0" smtClean="0"/>
              <a:t>ervaringsdeskundige van Welzijnszorg</a:t>
            </a:r>
          </a:p>
          <a:p>
            <a:pPr lvl="2"/>
            <a:r>
              <a:rPr lang="nl-NL" dirty="0" smtClean="0"/>
              <a:t>stafmedewerker van Welzijnszorg</a:t>
            </a:r>
          </a:p>
          <a:p>
            <a:pPr lvl="2"/>
            <a:endParaRPr lang="nl-NL" dirty="0"/>
          </a:p>
          <a:p>
            <a:r>
              <a:rPr lang="nl-BE" dirty="0"/>
              <a:t>L</a:t>
            </a:r>
            <a:r>
              <a:rPr lang="nl-BE" dirty="0" smtClean="0"/>
              <a:t>eidraad </a:t>
            </a:r>
            <a:r>
              <a:rPr lang="nl-BE" dirty="0"/>
              <a:t>van </a:t>
            </a:r>
            <a:r>
              <a:rPr lang="nl-BE" dirty="0" smtClean="0"/>
              <a:t>Welzijnsschakels: </a:t>
            </a:r>
            <a:r>
              <a:rPr lang="nl-BE" i="1" dirty="0"/>
              <a:t>G</a:t>
            </a:r>
            <a:r>
              <a:rPr lang="nl-BE" i="1" dirty="0" smtClean="0"/>
              <a:t>rondhoudingen </a:t>
            </a:r>
            <a:r>
              <a:rPr lang="nl-BE" i="1" dirty="0"/>
              <a:t>in het omgaan met (kansarme) </a:t>
            </a:r>
            <a:r>
              <a:rPr lang="nl-BE" i="1" dirty="0" smtClean="0"/>
              <a:t>mensen </a:t>
            </a:r>
            <a:endParaRPr lang="nl-NL" i="1" dirty="0" smtClean="0"/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86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Vervolgtraject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Kennismaking met erfgoed: stadsarchief Leuven, </a:t>
            </a:r>
            <a:r>
              <a:rPr lang="nl-NL" dirty="0" err="1" smtClean="0"/>
              <a:t>HistarUZ</a:t>
            </a:r>
            <a:r>
              <a:rPr lang="nl-NL" dirty="0" smtClean="0"/>
              <a:t> en Huis van </a:t>
            </a:r>
            <a:r>
              <a:rPr lang="nl-NL" dirty="0" err="1" smtClean="0"/>
              <a:t>Alijn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Kennismaking met een ‘tentoonstelling’</a:t>
            </a:r>
          </a:p>
          <a:p>
            <a:endParaRPr lang="nl-NL" dirty="0"/>
          </a:p>
          <a:p>
            <a:r>
              <a:rPr lang="nl-NL" dirty="0" smtClean="0"/>
              <a:t>Gesprek met fotografe Layla Aerts</a:t>
            </a:r>
          </a:p>
          <a:p>
            <a:endParaRPr lang="nl-NL" dirty="0"/>
          </a:p>
          <a:p>
            <a:r>
              <a:rPr lang="nl-NL" dirty="0" smtClean="0"/>
              <a:t>Wandeling in de </a:t>
            </a:r>
            <a:r>
              <a:rPr lang="nl-NL" dirty="0" err="1" smtClean="0"/>
              <a:t>Marollen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3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Ontmoeting met herinneringen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Reminiscentieproject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79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Tussentijdse 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Belang van vertrouwen</a:t>
            </a:r>
          </a:p>
          <a:p>
            <a:endParaRPr lang="nl-NL" dirty="0" smtClean="0"/>
          </a:p>
          <a:p>
            <a:r>
              <a:rPr lang="nl-NL" dirty="0" smtClean="0"/>
              <a:t>Geen nettoresultaten</a:t>
            </a:r>
          </a:p>
          <a:p>
            <a:endParaRPr lang="nl-NL" dirty="0"/>
          </a:p>
          <a:p>
            <a:r>
              <a:rPr lang="nl-NL" dirty="0"/>
              <a:t>Belangrijke </a:t>
            </a:r>
            <a:r>
              <a:rPr lang="nl-NL" dirty="0" smtClean="0"/>
              <a:t>inzichten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48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Opvolging </a:t>
            </a:r>
            <a:r>
              <a:rPr lang="nl-NL" dirty="0"/>
              <a:t>van de uitwerking van de tentoonstelling; dialoog over inhoudelijke </a:t>
            </a:r>
            <a:r>
              <a:rPr lang="nl-NL" dirty="0" smtClean="0"/>
              <a:t>keuzes</a:t>
            </a:r>
            <a:endParaRPr lang="nl-NL" dirty="0"/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Advies </a:t>
            </a:r>
            <a:r>
              <a:rPr lang="nl-NL" dirty="0"/>
              <a:t>bij communicatie van de tentoonstelling naar mensen met </a:t>
            </a:r>
            <a:r>
              <a:rPr lang="nl-NL" dirty="0" smtClean="0"/>
              <a:t>armoede-ervaring</a:t>
            </a:r>
          </a:p>
          <a:p>
            <a:pPr lvl="0"/>
            <a:endParaRPr lang="nl-NL" dirty="0"/>
          </a:p>
          <a:p>
            <a:r>
              <a:rPr lang="nl-NL" dirty="0" smtClean="0"/>
              <a:t>Groepen </a:t>
            </a:r>
            <a:r>
              <a:rPr lang="nl-NL" dirty="0"/>
              <a:t>rondleiden op de </a:t>
            </a:r>
            <a:r>
              <a:rPr lang="nl-NL" dirty="0" smtClean="0"/>
              <a:t>tentoonstelling</a:t>
            </a:r>
            <a:br>
              <a:rPr lang="nl-NL" dirty="0" smtClean="0"/>
            </a:br>
            <a:r>
              <a:rPr lang="nl-NL" dirty="0" smtClean="0"/>
              <a:t>~ opleiding </a:t>
            </a:r>
            <a:r>
              <a:rPr lang="nl-NL" dirty="0"/>
              <a:t>tot gids (methodiek en inhoud)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05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Kinderuniversiteit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Kennismaking met erfgoed(werking)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84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812130"/>
            <a:ext cx="9144000" cy="60732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63213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November 2010 – Vul de gaten in mijn geheugen 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8" y="812130"/>
            <a:ext cx="8061160" cy="60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632130"/>
          </a:xfrm>
        </p:spPr>
        <p:txBody>
          <a:bodyPr>
            <a:normAutofit/>
          </a:bodyPr>
          <a:lstStyle/>
          <a:p>
            <a:r>
              <a:rPr lang="nl-NL" sz="2400" dirty="0"/>
              <a:t>Oktober </a:t>
            </a:r>
            <a:r>
              <a:rPr lang="nl-NL" sz="2400"/>
              <a:t>2013 </a:t>
            </a:r>
            <a:r>
              <a:rPr lang="nl-NL" sz="2400" smtClean="0"/>
              <a:t>– In de </a:t>
            </a:r>
            <a:r>
              <a:rPr lang="nl-NL" sz="2400" dirty="0"/>
              <a:t>voetsporen van een held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130"/>
            <a:ext cx="9144000" cy="6073254"/>
          </a:xfrm>
        </p:spPr>
      </p:pic>
    </p:spTree>
    <p:extLst>
      <p:ext uri="{BB962C8B-B14F-4D97-AF65-F5344CB8AC3E}">
        <p14:creationId xmlns:p14="http://schemas.microsoft.com/office/powerpoint/2010/main" val="12291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812130"/>
            <a:ext cx="9144000" cy="60732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63213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Oktober 2014 – Op je gezondheid!</a:t>
            </a:r>
            <a:endParaRPr lang="nl-NL" sz="2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"/>
          <a:stretch/>
        </p:blipFill>
        <p:spPr>
          <a:xfrm>
            <a:off x="2694761" y="844158"/>
            <a:ext cx="3145331" cy="19606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81"/>
          <a:stretch/>
        </p:blipFill>
        <p:spPr>
          <a:xfrm>
            <a:off x="2550728" y="2662088"/>
            <a:ext cx="3461432" cy="297629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r="23241"/>
          <a:stretch/>
        </p:blipFill>
        <p:spPr>
          <a:xfrm>
            <a:off x="-12233" y="845114"/>
            <a:ext cx="2699792" cy="306998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3041"/>
          <a:stretch/>
        </p:blipFill>
        <p:spPr>
          <a:xfrm>
            <a:off x="5846548" y="845114"/>
            <a:ext cx="3297452" cy="49601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" b="5122"/>
          <a:stretch/>
        </p:blipFill>
        <p:spPr bwMode="auto">
          <a:xfrm>
            <a:off x="12115" y="5096026"/>
            <a:ext cx="5423981" cy="178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7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Tips en aandachtspunten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Voldoende spel en beweging erin</a:t>
            </a:r>
          </a:p>
          <a:p>
            <a:endParaRPr lang="nl-BE" dirty="0"/>
          </a:p>
          <a:p>
            <a:r>
              <a:rPr lang="nl-BE" dirty="0" smtClean="0"/>
              <a:t>Gebruik herkenbare gezelschapspelen en methoden</a:t>
            </a:r>
          </a:p>
          <a:p>
            <a:endParaRPr lang="nl-BE" dirty="0"/>
          </a:p>
          <a:p>
            <a:r>
              <a:rPr lang="nl-BE" dirty="0" smtClean="0"/>
              <a:t>Inschatting van kennen en kunnen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(geen te grote leeftijdsverschillen)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Varieer in materiaal 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Hergebruik bestaande werkvormen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9825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Reminiscentie?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Belang van het verleden voor ouderen</a:t>
            </a:r>
            <a:br>
              <a:rPr lang="nl-BE" dirty="0" smtClean="0"/>
            </a:br>
            <a:r>
              <a:rPr lang="nl-BE" dirty="0" smtClean="0"/>
              <a:t>(oudste herinneringen blijven langst bewaard)</a:t>
            </a:r>
          </a:p>
          <a:p>
            <a:endParaRPr lang="fr-BE" dirty="0"/>
          </a:p>
          <a:p>
            <a:r>
              <a:rPr lang="nl-BE" dirty="0" smtClean="0"/>
              <a:t>Positieve</a:t>
            </a:r>
            <a:r>
              <a:rPr lang="fr-BE" dirty="0" smtClean="0"/>
              <a:t> </a:t>
            </a:r>
            <a:r>
              <a:rPr lang="nl-BE" dirty="0" smtClean="0"/>
              <a:t>effecten op welbevinden</a:t>
            </a:r>
          </a:p>
          <a:p>
            <a:pPr lvl="1"/>
            <a:endParaRPr lang="nl-BE" dirty="0" smtClean="0"/>
          </a:p>
          <a:p>
            <a:endParaRPr lang="fr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91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Voortraject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 samenwerking met drie woonzorgcentra</a:t>
            </a:r>
          </a:p>
          <a:p>
            <a:endParaRPr lang="nl-BE" dirty="0"/>
          </a:p>
          <a:p>
            <a:r>
              <a:rPr lang="nl-BE" dirty="0" smtClean="0"/>
              <a:t>Twee </a:t>
            </a:r>
            <a:r>
              <a:rPr lang="nl-BE" dirty="0"/>
              <a:t>herinneringsdozen</a:t>
            </a:r>
          </a:p>
          <a:p>
            <a:pPr lvl="1"/>
            <a:r>
              <a:rPr lang="nl-BE" dirty="0"/>
              <a:t>Jeugdbeweging</a:t>
            </a:r>
          </a:p>
          <a:p>
            <a:pPr lvl="1"/>
            <a:r>
              <a:rPr lang="nl-BE" dirty="0"/>
              <a:t>In en om het huis</a:t>
            </a:r>
          </a:p>
          <a:p>
            <a:endParaRPr lang="nl-BE" dirty="0"/>
          </a:p>
          <a:p>
            <a:r>
              <a:rPr lang="nl-BE" dirty="0" smtClean="0"/>
              <a:t>Inhoud: foto’s</a:t>
            </a:r>
            <a:r>
              <a:rPr lang="nl-BE" dirty="0"/>
              <a:t>, </a:t>
            </a:r>
            <a:r>
              <a:rPr lang="nl-BE" dirty="0" smtClean="0"/>
              <a:t>filmmateriaal, liedjes, objecten, doe-opdrachten + leidraad voor de begeleider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56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Voortraject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Evaluatie: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ewoners (herkenning!) en begeleiders genoten ervan</a:t>
            </a:r>
          </a:p>
          <a:p>
            <a:pPr lvl="1"/>
            <a:r>
              <a:rPr lang="nl-BE" dirty="0" smtClean="0"/>
              <a:t>bruikbaar bij bewoners met verschillende achtergrond</a:t>
            </a:r>
          </a:p>
          <a:p>
            <a:pPr lvl="1"/>
            <a:r>
              <a:rPr lang="nl-BE" dirty="0" smtClean="0"/>
              <a:t>sommige zaken waren minder herkenbaar (&gt; creatief opgelost door begeleider)</a:t>
            </a:r>
          </a:p>
          <a:p>
            <a:pPr lvl="1"/>
            <a:r>
              <a:rPr lang="nl-BE" dirty="0" smtClean="0"/>
              <a:t>geen tekort aan objecten ervaren (&gt; vaak aangevuld door de begeleider)</a:t>
            </a:r>
          </a:p>
          <a:p>
            <a:pPr lvl="1"/>
            <a:r>
              <a:rPr lang="nl-BE" dirty="0" smtClean="0"/>
              <a:t>te omvangrijk (&gt; vaak opgesplitst)</a:t>
            </a:r>
          </a:p>
          <a:p>
            <a:pPr lvl="1"/>
            <a:r>
              <a:rPr lang="nl-BE" dirty="0" smtClean="0"/>
              <a:t>massa suggesties voor andere thema’s</a:t>
            </a:r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83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Samenwerking met </a:t>
            </a:r>
            <a:r>
              <a:rPr lang="nl-BE" dirty="0" err="1" smtClean="0"/>
              <a:t>Samana</a:t>
            </a:r>
            <a:r>
              <a:rPr lang="nl-BE" dirty="0" smtClean="0"/>
              <a:t> (Ziekenzorg)</a:t>
            </a:r>
          </a:p>
          <a:p>
            <a:endParaRPr lang="nl-BE" dirty="0" smtClean="0"/>
          </a:p>
          <a:p>
            <a:r>
              <a:rPr lang="nl-BE" dirty="0" smtClean="0"/>
              <a:t>Voordeel: ruime verspreiding op lokaal niveau</a:t>
            </a:r>
          </a:p>
          <a:p>
            <a:endParaRPr lang="nl-BE" dirty="0" smtClean="0"/>
          </a:p>
          <a:p>
            <a:r>
              <a:rPr lang="nl-BE" dirty="0" smtClean="0"/>
              <a:t>Uitdagingen:</a:t>
            </a:r>
          </a:p>
          <a:p>
            <a:pPr lvl="1"/>
            <a:r>
              <a:rPr lang="nl-BE" dirty="0" smtClean="0"/>
              <a:t>eenvoudig in gebruik (vrijwilligers)</a:t>
            </a:r>
          </a:p>
          <a:p>
            <a:pPr lvl="1"/>
            <a:r>
              <a:rPr lang="nl-BE" dirty="0" smtClean="0"/>
              <a:t>mogelijk grote groepen</a:t>
            </a:r>
          </a:p>
          <a:p>
            <a:pPr lvl="1"/>
            <a:r>
              <a:rPr lang="nl-BE" dirty="0" smtClean="0"/>
              <a:t>niet iedereen is voldoende mobiel om deel te nemen aan een groepsactiviteit</a:t>
            </a:r>
          </a:p>
          <a:p>
            <a:pPr lvl="1"/>
            <a:endParaRPr lang="nl-BE" dirty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2291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Sociaal contact staat centraal</a:t>
            </a:r>
            <a:br>
              <a:rPr lang="nl-BE" dirty="0" smtClean="0"/>
            </a:br>
            <a:r>
              <a:rPr lang="nl-BE" dirty="0" smtClean="0"/>
              <a:t>‘Ontmoeting met herinneringen’</a:t>
            </a:r>
          </a:p>
          <a:p>
            <a:endParaRPr lang="nl-BE" dirty="0"/>
          </a:p>
          <a:p>
            <a:r>
              <a:rPr lang="nl-BE" dirty="0" smtClean="0"/>
              <a:t>Twee vormen:</a:t>
            </a:r>
          </a:p>
          <a:p>
            <a:pPr lvl="1"/>
            <a:r>
              <a:rPr lang="nl-BE" dirty="0" smtClean="0"/>
              <a:t>Gespreksdoos</a:t>
            </a:r>
          </a:p>
          <a:p>
            <a:pPr lvl="1"/>
            <a:r>
              <a:rPr lang="nl-BE" dirty="0" smtClean="0"/>
              <a:t>Kaartspel</a:t>
            </a:r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963920"/>
            <a:ext cx="2808312" cy="19628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240349" cy="364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Project: gespreksdoos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Doel: groepsactiviteit</a:t>
            </a:r>
          </a:p>
          <a:p>
            <a:endParaRPr lang="nl-BE" dirty="0"/>
          </a:p>
          <a:p>
            <a:r>
              <a:rPr lang="nl-BE" dirty="0" smtClean="0"/>
              <a:t>Vier thema’s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14969"/>
            <a:ext cx="2270760" cy="11521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81" y="2987927"/>
            <a:ext cx="2270760" cy="11521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37112"/>
            <a:ext cx="2270760" cy="115214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81" y="4437112"/>
            <a:ext cx="2270760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Project: gespreksdoos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BE" dirty="0" smtClean="0"/>
              <a:t>Per thema:</a:t>
            </a:r>
          </a:p>
          <a:p>
            <a:pPr marL="702900" lvl="1" indent="-342900"/>
            <a:r>
              <a:rPr lang="nl-BE" dirty="0"/>
              <a:t>gesprekskaart</a:t>
            </a:r>
          </a:p>
          <a:p>
            <a:pPr marL="702900" lvl="1" indent="-342900"/>
            <a:r>
              <a:rPr lang="nl-BE" dirty="0" smtClean="0"/>
              <a:t>twaalf afbeeldingen</a:t>
            </a:r>
          </a:p>
          <a:p>
            <a:pPr marL="702900" lvl="1" indent="-342900"/>
            <a:r>
              <a:rPr lang="nl-BE" dirty="0" smtClean="0"/>
              <a:t>twee filmfragmenten</a:t>
            </a:r>
          </a:p>
          <a:p>
            <a:pPr marL="702900" lvl="1" indent="-342900"/>
            <a:r>
              <a:rPr lang="nl-BE" dirty="0" smtClean="0"/>
              <a:t>(doe-activiteit)</a:t>
            </a:r>
          </a:p>
          <a:p>
            <a:pPr lvl="1"/>
            <a:r>
              <a:rPr lang="nl-BE" dirty="0" smtClean="0"/>
              <a:t>tips om het thema in te kleden</a:t>
            </a:r>
            <a:br>
              <a:rPr lang="nl-BE" dirty="0" smtClean="0"/>
            </a:br>
            <a:r>
              <a:rPr lang="nl-BE" dirty="0" smtClean="0"/>
              <a:t>(sfeer scheppen of lokaal</a:t>
            </a:r>
            <a:br>
              <a:rPr lang="nl-BE" dirty="0" smtClean="0"/>
            </a:br>
            <a:r>
              <a:rPr lang="nl-BE" dirty="0" smtClean="0"/>
              <a:t>verankeren)</a:t>
            </a:r>
          </a:p>
          <a:p>
            <a:pPr lvl="1"/>
            <a:r>
              <a:rPr lang="nl-BE" dirty="0" smtClean="0"/>
              <a:t>tips voor vervolgactiviteiten</a:t>
            </a:r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15" y="642212"/>
            <a:ext cx="3443752" cy="48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DOC_nieuw" id="{623D350A-44F5-4C38-B4F8-0B19245A9CB3}" vid="{9F3FB4BA-BC8E-4D3B-93C6-F93A583DD759}"/>
    </a:ext>
  </a:extLst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DOC_nieuw" id="{623D350A-44F5-4C38-B4F8-0B19245A9CB3}" vid="{11E27225-6A0D-4E31-B106-82C62EDED6D9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KADOC_nieuw</Template>
  <TotalTime>974</TotalTime>
  <Words>548</Words>
  <Application>Microsoft Office PowerPoint</Application>
  <PresentationFormat>Diavoorstelling (4:3)</PresentationFormat>
  <Paragraphs>164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Corporate-KU Leuven-Liggend-Achtergrond Wit</vt:lpstr>
      <vt:lpstr>Corporate-KU Leuven-Liggend-Achtergrond Wit en Watermerk</vt:lpstr>
      <vt:lpstr>Erfgoeddag 2017: Zorg</vt:lpstr>
      <vt:lpstr>Ontmoeting met herinneringen</vt:lpstr>
      <vt:lpstr>Reminiscentie?</vt:lpstr>
      <vt:lpstr>Voortraject</vt:lpstr>
      <vt:lpstr>Voortraject</vt:lpstr>
      <vt:lpstr>Project</vt:lpstr>
      <vt:lpstr>Project</vt:lpstr>
      <vt:lpstr>Project: gespreksdoos</vt:lpstr>
      <vt:lpstr>Project: gespreksdoos</vt:lpstr>
      <vt:lpstr>Project: kaartspel</vt:lpstr>
      <vt:lpstr>Tips en aandachtspunten</vt:lpstr>
      <vt:lpstr>Armoede in historisch perspectief</vt:lpstr>
      <vt:lpstr>Project</vt:lpstr>
      <vt:lpstr>Realisatie</vt:lpstr>
      <vt:lpstr>Doelstellingen voor KADOC</vt:lpstr>
      <vt:lpstr>Doelstellingen voor deelnemers</vt:lpstr>
      <vt:lpstr>Doelstellingen voor Welzijnszorg</vt:lpstr>
      <vt:lpstr>Aanpak</vt:lpstr>
      <vt:lpstr>Vervolgtraject</vt:lpstr>
      <vt:lpstr>Tussentijdse evaluatie</vt:lpstr>
      <vt:lpstr>Toekomst</vt:lpstr>
      <vt:lpstr>Kinderuniversiteit</vt:lpstr>
      <vt:lpstr>November 2010 – Vul de gaten in mijn geheugen </vt:lpstr>
      <vt:lpstr>Oktober 2013 – In de voetsporen van een held</vt:lpstr>
      <vt:lpstr>Oktober 2014 – Op je gezondheid!</vt:lpstr>
      <vt:lpstr>Tips en aandachtspunten</vt:lpstr>
    </vt:vector>
  </TitlesOfParts>
  <Company>KU Leuven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Roeland Hermans</dc:creator>
  <dc:description>Huisstijl KU Leuven - versie 24 juli 2012</dc:description>
  <cp:lastModifiedBy>u0049230</cp:lastModifiedBy>
  <cp:revision>34</cp:revision>
  <dcterms:created xsi:type="dcterms:W3CDTF">2016-09-06T07:15:39Z</dcterms:created>
  <dcterms:modified xsi:type="dcterms:W3CDTF">2016-09-13T08:44:56Z</dcterms:modified>
</cp:coreProperties>
</file>