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67" r:id="rId6"/>
    <p:sldId id="259" r:id="rId7"/>
    <p:sldId id="260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34CB-BEB9-489F-9247-3087092120A2}" type="datetimeFigureOut">
              <a:rPr lang="nl-BE" smtClean="0"/>
              <a:t>12/10/2016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2E71-7875-47E3-92ED-A32F5A259EB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5902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34CB-BEB9-489F-9247-3087092120A2}" type="datetimeFigureOut">
              <a:rPr lang="nl-BE" smtClean="0"/>
              <a:t>12/10/2016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2E71-7875-47E3-92ED-A32F5A259EB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2077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34CB-BEB9-489F-9247-3087092120A2}" type="datetimeFigureOut">
              <a:rPr lang="nl-BE" smtClean="0"/>
              <a:t>12/10/2016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2E71-7875-47E3-92ED-A32F5A259EB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8796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34CB-BEB9-489F-9247-3087092120A2}" type="datetimeFigureOut">
              <a:rPr lang="nl-BE" smtClean="0"/>
              <a:t>12/10/2016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2E71-7875-47E3-92ED-A32F5A259EB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580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34CB-BEB9-489F-9247-3087092120A2}" type="datetimeFigureOut">
              <a:rPr lang="nl-BE" smtClean="0"/>
              <a:t>12/10/2016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2E71-7875-47E3-92ED-A32F5A259EB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7565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34CB-BEB9-489F-9247-3087092120A2}" type="datetimeFigureOut">
              <a:rPr lang="nl-BE" smtClean="0"/>
              <a:t>12/10/2016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2E71-7875-47E3-92ED-A32F5A259EB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5737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34CB-BEB9-489F-9247-3087092120A2}" type="datetimeFigureOut">
              <a:rPr lang="nl-BE" smtClean="0"/>
              <a:t>12/10/2016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2E71-7875-47E3-92ED-A32F5A259EB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297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34CB-BEB9-489F-9247-3087092120A2}" type="datetimeFigureOut">
              <a:rPr lang="nl-BE" smtClean="0"/>
              <a:t>12/10/2016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2E71-7875-47E3-92ED-A32F5A259EB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7265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34CB-BEB9-489F-9247-3087092120A2}" type="datetimeFigureOut">
              <a:rPr lang="nl-BE" smtClean="0"/>
              <a:t>12/10/2016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2E71-7875-47E3-92ED-A32F5A259EB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5439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34CB-BEB9-489F-9247-3087092120A2}" type="datetimeFigureOut">
              <a:rPr lang="nl-BE" smtClean="0"/>
              <a:t>12/10/2016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2E71-7875-47E3-92ED-A32F5A259EB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772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34CB-BEB9-489F-9247-3087092120A2}" type="datetimeFigureOut">
              <a:rPr lang="nl-BE" smtClean="0"/>
              <a:t>12/10/2016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D2E71-7875-47E3-92ED-A32F5A259EB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834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034CB-BEB9-489F-9247-3087092120A2}" type="datetimeFigureOut">
              <a:rPr lang="nl-BE" smtClean="0"/>
              <a:t>12/10/2016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D2E71-7875-47E3-92ED-A32F5A259EB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868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28449" y="1122363"/>
            <a:ext cx="6418671" cy="2387600"/>
          </a:xfrm>
        </p:spPr>
        <p:txBody>
          <a:bodyPr/>
          <a:lstStyle/>
          <a:p>
            <a:r>
              <a:rPr lang="nl-BE" smtClean="0">
                <a:solidFill>
                  <a:srgbClr val="CC0000"/>
                </a:solidFill>
              </a:rPr>
              <a:t>Inspiratie</a:t>
            </a:r>
            <a:r>
              <a:rPr lang="nl-BE" smtClean="0"/>
              <a:t>sessie </a:t>
            </a:r>
            <a:r>
              <a:rPr lang="nl-BE" smtClean="0"/>
              <a:t>Erfgoeddag </a:t>
            </a:r>
            <a:r>
              <a:rPr lang="nl-BE" dirty="0" smtClean="0"/>
              <a:t>2017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828450" y="3602038"/>
            <a:ext cx="6418670" cy="1655762"/>
          </a:xfrm>
        </p:spPr>
        <p:txBody>
          <a:bodyPr>
            <a:normAutofit lnSpcReduction="10000"/>
          </a:bodyPr>
          <a:lstStyle/>
          <a:p>
            <a:r>
              <a:rPr lang="nl-BE" dirty="0" smtClean="0"/>
              <a:t>15 september 2017</a:t>
            </a:r>
          </a:p>
          <a:p>
            <a:r>
              <a:rPr lang="nl-BE" dirty="0" smtClean="0"/>
              <a:t>Dagactiviteitencentrum CGGZ Ahasverus</a:t>
            </a:r>
            <a:endParaRPr lang="nl-BE" dirty="0"/>
          </a:p>
          <a:p>
            <a:r>
              <a:rPr lang="nl-BE" dirty="0" smtClean="0"/>
              <a:t>Halle</a:t>
            </a:r>
          </a:p>
          <a:p>
            <a:r>
              <a:rPr lang="nl-BE" dirty="0" smtClean="0"/>
              <a:t>Bart De Nil (FARO)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482845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898" b="489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BE" dirty="0">
                <a:latin typeface="+mj-lt"/>
              </a:rPr>
              <a:t>14.10 uur: FARO/Kennispunt Mantelzorg</a:t>
            </a:r>
          </a:p>
          <a:p>
            <a:r>
              <a:rPr lang="nl-BE" dirty="0">
                <a:latin typeface="+mj-lt"/>
              </a:rPr>
              <a:t>14.17 uur: </a:t>
            </a:r>
            <a:r>
              <a:rPr lang="nl-BE" dirty="0" err="1">
                <a:latin typeface="+mj-lt"/>
              </a:rPr>
              <a:t>Erfgoedcel</a:t>
            </a:r>
            <a:r>
              <a:rPr lang="nl-BE" dirty="0">
                <a:latin typeface="+mj-lt"/>
              </a:rPr>
              <a:t> TERF</a:t>
            </a:r>
          </a:p>
          <a:p>
            <a:r>
              <a:rPr lang="nl-BE" dirty="0">
                <a:latin typeface="+mj-lt"/>
              </a:rPr>
              <a:t>14.21 uur: M HKA</a:t>
            </a:r>
          </a:p>
          <a:p>
            <a:r>
              <a:rPr lang="nl-BE" dirty="0">
                <a:latin typeface="+mj-lt"/>
              </a:rPr>
              <a:t>14.28 uur: </a:t>
            </a:r>
            <a:r>
              <a:rPr lang="nl-BE" dirty="0" err="1">
                <a:latin typeface="+mj-lt"/>
              </a:rPr>
              <a:t>Erfgoedcel</a:t>
            </a:r>
            <a:r>
              <a:rPr lang="nl-BE" dirty="0">
                <a:latin typeface="+mj-lt"/>
              </a:rPr>
              <a:t> Waasland</a:t>
            </a:r>
          </a:p>
          <a:p>
            <a:r>
              <a:rPr lang="nl-BE" dirty="0">
                <a:latin typeface="+mj-lt"/>
              </a:rPr>
              <a:t>14.35 uur: Foton</a:t>
            </a:r>
          </a:p>
          <a:p>
            <a:r>
              <a:rPr lang="nl-BE" dirty="0">
                <a:latin typeface="+mj-lt"/>
              </a:rPr>
              <a:t>14.42 uur: museum Huis van Alijn</a:t>
            </a:r>
          </a:p>
          <a:p>
            <a:r>
              <a:rPr lang="nl-BE" dirty="0">
                <a:latin typeface="+mj-lt"/>
              </a:rPr>
              <a:t>14.49 uur: Middelheimmuseum</a:t>
            </a:r>
          </a:p>
          <a:p>
            <a:r>
              <a:rPr lang="nl-BE" dirty="0">
                <a:latin typeface="+mj-lt"/>
              </a:rPr>
              <a:t>14.56 uur: De Stem van ons Geheugen</a:t>
            </a:r>
          </a:p>
          <a:p>
            <a:r>
              <a:rPr lang="nl-BE" dirty="0">
                <a:latin typeface="+mj-lt"/>
              </a:rPr>
              <a:t>15.03 uur: </a:t>
            </a:r>
            <a:r>
              <a:rPr lang="nl-BE" dirty="0" err="1">
                <a:latin typeface="+mj-lt"/>
              </a:rPr>
              <a:t>Erfgoedcel</a:t>
            </a:r>
            <a:r>
              <a:rPr lang="nl-BE" dirty="0">
                <a:latin typeface="+mj-lt"/>
              </a:rPr>
              <a:t> </a:t>
            </a:r>
            <a:r>
              <a:rPr lang="nl-BE" dirty="0" smtClean="0">
                <a:latin typeface="+mj-lt"/>
              </a:rPr>
              <a:t>Brugge</a:t>
            </a:r>
            <a:endParaRPr lang="nl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520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17"/>
            <a:ext cx="9122376" cy="684178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817" y="3122273"/>
            <a:ext cx="4798184" cy="373572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816" y="0"/>
            <a:ext cx="4798184" cy="3213463"/>
          </a:xfrm>
          <a:prstGeom prst="rect">
            <a:avLst/>
          </a:prstGeom>
        </p:spPr>
      </p:pic>
      <p:sp>
        <p:nvSpPr>
          <p:cNvPr id="8" name="Afgeronde rechthoek 7"/>
          <p:cNvSpPr/>
          <p:nvPr/>
        </p:nvSpPr>
        <p:spPr>
          <a:xfrm>
            <a:off x="257452" y="302911"/>
            <a:ext cx="7893319" cy="7279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500" b="1" dirty="0" smtClean="0"/>
              <a:t>AANGEPASTE TENTO, GIDSBEURTEN, WANDELINGEN, …</a:t>
            </a:r>
            <a:endParaRPr lang="nl-BE" sz="2500" b="1" dirty="0"/>
          </a:p>
        </p:txBody>
      </p:sp>
    </p:spTree>
    <p:extLst>
      <p:ext uri="{BB962C8B-B14F-4D97-AF65-F5344CB8AC3E}">
        <p14:creationId xmlns:p14="http://schemas.microsoft.com/office/powerpoint/2010/main" val="248817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59" y="0"/>
            <a:ext cx="10029072" cy="6858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2514" y="0"/>
            <a:ext cx="10244668" cy="6858000"/>
          </a:xfrm>
          <a:prstGeom prst="rect">
            <a:avLst/>
          </a:prstGeom>
        </p:spPr>
      </p:pic>
      <p:sp>
        <p:nvSpPr>
          <p:cNvPr id="7" name="Afgeronde rechthoek 6"/>
          <p:cNvSpPr/>
          <p:nvPr/>
        </p:nvSpPr>
        <p:spPr>
          <a:xfrm>
            <a:off x="257453" y="302911"/>
            <a:ext cx="7143808" cy="7279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500" b="1" dirty="0" smtClean="0"/>
              <a:t>KOFFERS EN DOZEN</a:t>
            </a:r>
            <a:endParaRPr lang="nl-BE" sz="25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709448" y="1828800"/>
            <a:ext cx="4209393" cy="2677656"/>
          </a:xfrm>
          <a:prstGeom prst="rect">
            <a:avLst/>
          </a:prstGeom>
          <a:solidFill>
            <a:schemeClr val="accent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chemeClr val="bg1"/>
                </a:solidFill>
              </a:rPr>
              <a:t>Gender</a:t>
            </a:r>
          </a:p>
          <a:p>
            <a:endParaRPr lang="nl-BE" sz="2400" dirty="0">
              <a:solidFill>
                <a:schemeClr val="bg1"/>
              </a:solidFill>
            </a:endParaRPr>
          </a:p>
          <a:p>
            <a:r>
              <a:rPr lang="nl-BE" sz="2400" dirty="0" smtClean="0">
                <a:solidFill>
                  <a:schemeClr val="bg1"/>
                </a:solidFill>
              </a:rPr>
              <a:t>‘</a:t>
            </a:r>
            <a:r>
              <a:rPr lang="nl-BE" sz="2400" dirty="0" err="1" smtClean="0">
                <a:solidFill>
                  <a:schemeClr val="bg1"/>
                </a:solidFill>
              </a:rPr>
              <a:t>Decenniumdenken</a:t>
            </a:r>
            <a:r>
              <a:rPr lang="nl-BE" sz="2400" dirty="0" smtClean="0">
                <a:solidFill>
                  <a:schemeClr val="bg1"/>
                </a:solidFill>
              </a:rPr>
              <a:t>’</a:t>
            </a:r>
          </a:p>
          <a:p>
            <a:endParaRPr lang="nl-BE" sz="2400" dirty="0">
              <a:solidFill>
                <a:schemeClr val="bg1"/>
              </a:solidFill>
            </a:endParaRPr>
          </a:p>
          <a:p>
            <a:r>
              <a:rPr lang="nl-BE" sz="2400" dirty="0" smtClean="0">
                <a:solidFill>
                  <a:schemeClr val="bg1"/>
                </a:solidFill>
              </a:rPr>
              <a:t>Denk out-of-</a:t>
            </a:r>
            <a:r>
              <a:rPr lang="nl-BE" sz="2400" dirty="0" err="1" smtClean="0">
                <a:solidFill>
                  <a:schemeClr val="bg1"/>
                </a:solidFill>
              </a:rPr>
              <a:t>the</a:t>
            </a:r>
            <a:r>
              <a:rPr lang="nl-BE" sz="2400" dirty="0" smtClean="0">
                <a:solidFill>
                  <a:schemeClr val="bg1"/>
                </a:solidFill>
              </a:rPr>
              <a:t>-box</a:t>
            </a:r>
          </a:p>
          <a:p>
            <a:endParaRPr lang="nl-BE" sz="2400" dirty="0">
              <a:solidFill>
                <a:schemeClr val="bg1"/>
              </a:solidFill>
            </a:endParaRPr>
          </a:p>
          <a:p>
            <a:r>
              <a:rPr lang="nl-BE" sz="2400" dirty="0" smtClean="0">
                <a:solidFill>
                  <a:schemeClr val="bg1"/>
                </a:solidFill>
              </a:rPr>
              <a:t>Andere zaken dan reminisceren</a:t>
            </a:r>
            <a:endParaRPr lang="nl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7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483326"/>
            <a:ext cx="10515600" cy="5693637"/>
          </a:xfrm>
        </p:spPr>
        <p:txBody>
          <a:bodyPr>
            <a:normAutofit fontScale="85000" lnSpcReduction="20000"/>
          </a:bodyPr>
          <a:lstStyle/>
          <a:p>
            <a:r>
              <a:rPr lang="nl-BE" dirty="0">
                <a:latin typeface="+mj-lt"/>
              </a:rPr>
              <a:t>13.30 – 13.45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Verwelkoming en inleiding </a:t>
            </a:r>
          </a:p>
          <a:p>
            <a:r>
              <a:rPr lang="nl-BE" dirty="0">
                <a:latin typeface="+mj-lt"/>
              </a:rPr>
              <a:t>13.45 – 14.50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Personen met dementie en hun mantelzorgers 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- Algemene insteek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- Case: reminiscentiekoffer KADOC Leuven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- Case: reminiscentieaanbod </a:t>
            </a:r>
            <a:r>
              <a:rPr lang="nl-BE" dirty="0" err="1">
                <a:latin typeface="+mj-lt"/>
              </a:rPr>
              <a:t>Erfgoedcel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Pajottenland</a:t>
            </a:r>
            <a:r>
              <a:rPr lang="nl-BE" dirty="0">
                <a:latin typeface="+mj-lt"/>
              </a:rPr>
              <a:t> Zennevallei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- Case: dementievriendelijke rondleiding in museum Huis van Alijn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- Voorstelling werking Expertisecentrum Dementie Memo</a:t>
            </a:r>
          </a:p>
          <a:p>
            <a:r>
              <a:rPr lang="nl-BE" dirty="0">
                <a:latin typeface="+mj-lt"/>
              </a:rPr>
              <a:t>14.50 – 15-10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- Hoe creëer je een autismevriendelijk museumbezoek</a:t>
            </a:r>
          </a:p>
          <a:p>
            <a:r>
              <a:rPr lang="nl-BE" dirty="0">
                <a:latin typeface="+mj-lt"/>
              </a:rPr>
              <a:t>15.10 – 15.30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- Geestelijke gezondheidszorg: project ‘Uit goede grond’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- Voorstelling dagactiviteitencentrum Centrum Geestelijke Gezondheidzorg Ahasverus</a:t>
            </a:r>
          </a:p>
          <a:p>
            <a:r>
              <a:rPr lang="nl-BE" dirty="0">
                <a:latin typeface="+mj-lt"/>
              </a:rPr>
              <a:t>15.30 – 15.50</a:t>
            </a:r>
            <a:br>
              <a:rPr lang="nl-BE" dirty="0">
                <a:latin typeface="+mj-lt"/>
              </a:rPr>
            </a:br>
            <a:r>
              <a:rPr lang="nl-BE" dirty="0">
                <a:latin typeface="+mj-lt"/>
              </a:rPr>
              <a:t>Erfgoeddag: kort invulling thema Zorg + praktische info</a:t>
            </a:r>
          </a:p>
          <a:p>
            <a:r>
              <a:rPr lang="nl-BE" dirty="0">
                <a:latin typeface="+mj-lt"/>
              </a:rPr>
              <a:t>15.50 – </a:t>
            </a:r>
            <a:r>
              <a:rPr lang="nl-BE" dirty="0" smtClean="0">
                <a:latin typeface="+mj-lt"/>
              </a:rPr>
              <a:t>16.10</a:t>
            </a:r>
            <a:br>
              <a:rPr lang="nl-BE" dirty="0" smtClean="0">
                <a:latin typeface="+mj-lt"/>
              </a:rPr>
            </a:br>
            <a:r>
              <a:rPr lang="nl-BE" dirty="0" err="1">
                <a:latin typeface="+mj-lt"/>
              </a:rPr>
              <a:t>Cultuursensitieve</a:t>
            </a:r>
            <a:r>
              <a:rPr lang="nl-BE" dirty="0">
                <a:latin typeface="+mj-lt"/>
              </a:rPr>
              <a:t> ouderenzorg Erasmushogeschool </a:t>
            </a:r>
            <a:r>
              <a:rPr lang="nl-BE" dirty="0" smtClean="0">
                <a:latin typeface="+mj-lt"/>
              </a:rPr>
              <a:t>Brussel</a:t>
            </a:r>
            <a:endParaRPr lang="nl-BE" dirty="0">
              <a:latin typeface="+mj-lt"/>
            </a:endParaRPr>
          </a:p>
          <a:p>
            <a:endParaRPr lang="nl-B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90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03"/>
            <a:ext cx="4578002" cy="6867003"/>
          </a:xfrm>
        </p:spPr>
      </p:pic>
      <p:sp>
        <p:nvSpPr>
          <p:cNvPr id="6" name="Tekstvak 5"/>
          <p:cNvSpPr txBox="1"/>
          <p:nvPr/>
        </p:nvSpPr>
        <p:spPr>
          <a:xfrm>
            <a:off x="4578002" y="78372"/>
            <a:ext cx="7348387" cy="681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300" dirty="0">
                <a:latin typeface="+mj-lt"/>
                <a:sym typeface="Wingdings" panose="05000000000000000000" pitchFamily="2" charset="2"/>
              </a:rPr>
              <a:t>Het creëren van een </a:t>
            </a:r>
            <a:r>
              <a:rPr lang="nl-BE" sz="2300" b="1" dirty="0">
                <a:latin typeface="+mj-lt"/>
                <a:sym typeface="Wingdings" panose="05000000000000000000" pitchFamily="2" charset="2"/>
              </a:rPr>
              <a:t>sociale meerwaarde</a:t>
            </a:r>
            <a:r>
              <a:rPr lang="nl-BE" sz="2300" dirty="0">
                <a:latin typeface="+mj-lt"/>
                <a:sym typeface="Wingdings" panose="05000000000000000000" pitchFamily="2" charset="2"/>
              </a:rPr>
              <a:t> door </a:t>
            </a:r>
            <a:r>
              <a:rPr lang="nl-BE" sz="2300" dirty="0" smtClean="0">
                <a:latin typeface="+mj-lt"/>
                <a:sym typeface="Wingdings" panose="05000000000000000000" pitchFamily="2" charset="2"/>
              </a:rPr>
              <a:t>de erfgoedsector.</a:t>
            </a:r>
            <a:endParaRPr lang="nl-BE" sz="2300" dirty="0">
              <a:latin typeface="+mj-lt"/>
              <a:sym typeface="Wingdings" panose="05000000000000000000" pitchFamily="2" charset="2"/>
            </a:endParaRPr>
          </a:p>
          <a:p>
            <a:r>
              <a:rPr lang="nl-BE" sz="2300" dirty="0">
                <a:latin typeface="+mj-lt"/>
                <a:sym typeface="Wingdings" panose="05000000000000000000" pitchFamily="2" charset="2"/>
              </a:rPr>
              <a:t/>
            </a:r>
            <a:br>
              <a:rPr lang="nl-BE" sz="2300" dirty="0">
                <a:latin typeface="+mj-lt"/>
                <a:sym typeface="Wingdings" panose="05000000000000000000" pitchFamily="2" charset="2"/>
              </a:rPr>
            </a:br>
            <a:r>
              <a:rPr lang="nl-BE" sz="2300" dirty="0">
                <a:latin typeface="+mj-lt"/>
                <a:sym typeface="Wingdings" panose="05000000000000000000" pitchFamily="2" charset="2"/>
              </a:rPr>
              <a:t>We promoten de ontwikkeling van een </a:t>
            </a:r>
            <a:r>
              <a:rPr lang="nl-BE" sz="2300" b="1" dirty="0">
                <a:latin typeface="+mj-lt"/>
                <a:sym typeface="Wingdings" panose="05000000000000000000" pitchFamily="2" charset="2"/>
              </a:rPr>
              <a:t>duurzaam aanbod </a:t>
            </a:r>
            <a:r>
              <a:rPr lang="nl-BE" sz="2300" dirty="0">
                <a:latin typeface="+mj-lt"/>
                <a:sym typeface="Wingdings" panose="05000000000000000000" pitchFamily="2" charset="2"/>
              </a:rPr>
              <a:t>door </a:t>
            </a:r>
            <a:r>
              <a:rPr lang="nl-BE" sz="2300" dirty="0" smtClean="0">
                <a:latin typeface="+mj-lt"/>
                <a:sym typeface="Wingdings" panose="05000000000000000000" pitchFamily="2" charset="2"/>
              </a:rPr>
              <a:t>erfgoedorganisaties, </a:t>
            </a:r>
            <a:r>
              <a:rPr lang="nl-BE" sz="2300" dirty="0">
                <a:latin typeface="+mj-lt"/>
                <a:sym typeface="Wingdings" panose="05000000000000000000" pitchFamily="2" charset="2"/>
              </a:rPr>
              <a:t>in samenwerking met </a:t>
            </a:r>
            <a:r>
              <a:rPr lang="nl-BE" sz="2300" dirty="0" smtClean="0">
                <a:latin typeface="+mj-lt"/>
                <a:sym typeface="Wingdings" panose="05000000000000000000" pitchFamily="2" charset="2"/>
              </a:rPr>
              <a:t>zorgsector, met als doel een impact op het welzijn en gezondheid. Vanuit de </a:t>
            </a:r>
            <a:r>
              <a:rPr lang="nl-BE" sz="2300" b="1" dirty="0" smtClean="0">
                <a:latin typeface="+mj-lt"/>
                <a:sym typeface="Wingdings" panose="05000000000000000000" pitchFamily="2" charset="2"/>
              </a:rPr>
              <a:t>noden en behoeften van mensen en gemeenschappen</a:t>
            </a:r>
            <a:r>
              <a:rPr lang="nl-BE" sz="2300" dirty="0" smtClean="0">
                <a:latin typeface="+mj-lt"/>
                <a:sym typeface="Wingdings" panose="05000000000000000000" pitchFamily="2" charset="2"/>
              </a:rPr>
              <a:t>.</a:t>
            </a:r>
            <a:endParaRPr lang="nl-BE" sz="2300" dirty="0">
              <a:latin typeface="+mj-lt"/>
              <a:sym typeface="Wingdings" panose="05000000000000000000" pitchFamily="2" charset="2"/>
            </a:endParaRPr>
          </a:p>
          <a:p>
            <a:endParaRPr lang="nl-BE" sz="2300" dirty="0">
              <a:latin typeface="+mj-lt"/>
              <a:sym typeface="Wingdings" panose="05000000000000000000" pitchFamily="2" charset="2"/>
            </a:endParaRPr>
          </a:p>
          <a:p>
            <a:r>
              <a:rPr lang="nl-BE" sz="2300" dirty="0" smtClean="0">
                <a:latin typeface="+mj-lt"/>
              </a:rPr>
              <a:t>Erfgoeddag geen doel op zich, streven naar een (meetbare) impact</a:t>
            </a:r>
          </a:p>
          <a:p>
            <a:endParaRPr lang="nl-BE" sz="2300" dirty="0">
              <a:latin typeface="+mj-lt"/>
            </a:endParaRPr>
          </a:p>
          <a:p>
            <a:r>
              <a:rPr lang="nl-BE" sz="2300" dirty="0" smtClean="0">
                <a:latin typeface="+mj-lt"/>
              </a:rPr>
              <a:t>Ons </a:t>
            </a:r>
            <a:r>
              <a:rPr lang="nl-BE" sz="2300" dirty="0">
                <a:latin typeface="+mj-lt"/>
              </a:rPr>
              <a:t>uitgangspunt:  niet telkens weer een nieuw </a:t>
            </a:r>
            <a:r>
              <a:rPr lang="nl-BE" sz="2300" dirty="0" smtClean="0">
                <a:latin typeface="+mj-lt"/>
              </a:rPr>
              <a:t>projectje of ‘thema </a:t>
            </a:r>
            <a:r>
              <a:rPr lang="nl-BE" sz="2300" dirty="0" err="1" smtClean="0">
                <a:latin typeface="+mj-lt"/>
              </a:rPr>
              <a:t>hopping</a:t>
            </a:r>
            <a:r>
              <a:rPr lang="nl-BE" sz="2300" dirty="0" smtClean="0">
                <a:latin typeface="+mj-lt"/>
              </a:rPr>
              <a:t>’, </a:t>
            </a:r>
            <a:r>
              <a:rPr lang="nl-BE" sz="2300" dirty="0">
                <a:latin typeface="+mj-lt"/>
              </a:rPr>
              <a:t>maar het continu opbouwen van kennis en expertise is de sleutel tot het ontwikkelen van een duurzaam aanbod dat impact heeft.</a:t>
            </a:r>
          </a:p>
          <a:p>
            <a:endParaRPr lang="nl-BE" sz="2300" dirty="0">
              <a:latin typeface="+mj-lt"/>
              <a:sym typeface="Wingdings" panose="05000000000000000000" pitchFamily="2" charset="2"/>
            </a:endParaRPr>
          </a:p>
          <a:p>
            <a:r>
              <a:rPr lang="nl-BE" sz="2300" dirty="0" smtClean="0">
                <a:latin typeface="+mj-lt"/>
                <a:sym typeface="Wingdings" panose="05000000000000000000" pitchFamily="2" charset="2"/>
              </a:rPr>
              <a:t>2017 </a:t>
            </a:r>
            <a:r>
              <a:rPr lang="nl-BE" sz="2300" dirty="0">
                <a:latin typeface="+mj-lt"/>
                <a:sym typeface="Wingdings" panose="05000000000000000000" pitchFamily="2" charset="2"/>
              </a:rPr>
              <a:t>vormingsreeks ‘Erfgoedcollecties, gezondheid en welzijn</a:t>
            </a:r>
            <a:r>
              <a:rPr lang="nl-BE" sz="2300" dirty="0" smtClean="0">
                <a:latin typeface="+mj-lt"/>
                <a:sym typeface="Wingdings" panose="05000000000000000000" pitchFamily="2" charset="2"/>
              </a:rPr>
              <a:t>’</a:t>
            </a:r>
            <a:endParaRPr lang="nl-BE" sz="2300" dirty="0">
              <a:latin typeface="+mj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6246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Cover UCL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965" y="-20392"/>
            <a:ext cx="5539645" cy="687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8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852749" cy="9437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 smtClean="0"/>
              <a:t>n=603</a:t>
            </a:r>
            <a:br>
              <a:rPr lang="nl-BE" dirty="0" smtClean="0"/>
            </a:br>
            <a:r>
              <a:rPr lang="nl-BE" dirty="0" smtClean="0"/>
              <a:t>261 musea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905" y="0"/>
            <a:ext cx="41581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9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21" y="-4860"/>
            <a:ext cx="8294914" cy="6881627"/>
          </a:xfrm>
        </p:spPr>
      </p:pic>
    </p:spTree>
    <p:extLst>
      <p:ext uri="{BB962C8B-B14F-4D97-AF65-F5344CB8AC3E}">
        <p14:creationId xmlns:p14="http://schemas.microsoft.com/office/powerpoint/2010/main" val="4829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Personen met dementie en hun mantelzorgers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230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898" y="0"/>
            <a:ext cx="4857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2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02" y="-15346"/>
            <a:ext cx="10131575" cy="687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107</Words>
  <Application>Microsoft Office PowerPoint</Application>
  <PresentationFormat>Breedbeeld</PresentationFormat>
  <Paragraphs>40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Kantoorthema</vt:lpstr>
      <vt:lpstr>Inspiratiesessie Erfgoeddag 2017</vt:lpstr>
      <vt:lpstr>PowerPoint-presentatie</vt:lpstr>
      <vt:lpstr>PowerPoint-presentatie</vt:lpstr>
      <vt:lpstr>Cover UCL</vt:lpstr>
      <vt:lpstr>PowerPoint-presentatie</vt:lpstr>
      <vt:lpstr>PowerPoint-presentatie</vt:lpstr>
      <vt:lpstr>Personen met dementie en hun mantelzorgers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Bart De Nil</dc:creator>
  <cp:lastModifiedBy>Bart De Nil</cp:lastModifiedBy>
  <cp:revision>17</cp:revision>
  <dcterms:created xsi:type="dcterms:W3CDTF">2016-09-05T08:04:15Z</dcterms:created>
  <dcterms:modified xsi:type="dcterms:W3CDTF">2016-10-12T12:57:09Z</dcterms:modified>
</cp:coreProperties>
</file>