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6" r:id="rId7"/>
    <p:sldId id="271" r:id="rId8"/>
    <p:sldId id="272" r:id="rId9"/>
    <p:sldId id="269" r:id="rId10"/>
    <p:sldId id="263" r:id="rId11"/>
    <p:sldId id="259" r:id="rId12"/>
    <p:sldId id="270" r:id="rId13"/>
    <p:sldId id="264" r:id="rId14"/>
    <p:sldId id="265" r:id="rId15"/>
    <p:sldId id="267" r:id="rId16"/>
    <p:sldId id="273" r:id="rId17"/>
    <p:sldId id="260" r:id="rId18"/>
    <p:sldId id="268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269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388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02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1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465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873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95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9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39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09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73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DB6-4AA0-42F9-8E62-9ECABB67287E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9687-9727-48FE-A607-4F714DFD04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778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.on.ca/en/visit-us/accessibility/rom-guide-for-visitors-with-autism" TargetMode="External"/><Relationship Id="rId2" Type="http://schemas.openxmlformats.org/officeDocument/2006/relationships/hyperlink" Target="https://www.royalcollection.org.uk/visit/buckinghampalace/plan-your-visit/access/autism-inform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m.ac.uk/moc/wp-content/uploads/2016/03/making-sense-pre-visit_8ee53a5dd7448164b9c6a42b6ae7eee5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a.org/sites/default/files/file_attachments/DMA%20Social%20Story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useum.org.uk/~/media/files/scm/visit-us/events/visual-story-03-16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ticipate-autisme.b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06880" y="393895"/>
            <a:ext cx="9144000" cy="907440"/>
          </a:xfrm>
        </p:spPr>
        <p:txBody>
          <a:bodyPr>
            <a:normAutofit fontScale="90000"/>
          </a:bodyPr>
          <a:lstStyle/>
          <a:p>
            <a:r>
              <a:rPr lang="nl-BE" b="1" dirty="0" err="1" smtClean="0">
                <a:solidFill>
                  <a:schemeClr val="bg1"/>
                </a:solidFill>
              </a:rPr>
              <a:t>Austismevriendelijk</a:t>
            </a:r>
            <a:r>
              <a:rPr lang="nl-BE" b="1" dirty="0" smtClean="0">
                <a:solidFill>
                  <a:schemeClr val="bg1"/>
                </a:solidFill>
              </a:rPr>
              <a:t> Aanbod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06880" y="5838801"/>
            <a:ext cx="9144000" cy="533864"/>
          </a:xfrm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rgbClr val="C00000"/>
                </a:solidFill>
              </a:rPr>
              <a:t>Bart De Nil (FARO)</a:t>
            </a:r>
            <a:endParaRPr lang="nl-B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 een bezoek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181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r</a:t>
            </a:r>
            <a:r>
              <a:rPr lang="nl-BE" dirty="0" smtClean="0"/>
              <a:t>ustig moment of sluitingsdag, ‘</a:t>
            </a:r>
            <a:r>
              <a:rPr lang="nl-BE" dirty="0" err="1" smtClean="0"/>
              <a:t>early</a:t>
            </a:r>
            <a:r>
              <a:rPr lang="nl-BE" dirty="0" smtClean="0"/>
              <a:t> </a:t>
            </a:r>
            <a:r>
              <a:rPr lang="nl-BE" dirty="0" err="1" smtClean="0"/>
              <a:t>birds</a:t>
            </a:r>
            <a:r>
              <a:rPr lang="nl-BE" dirty="0" smtClean="0"/>
              <a:t>’, aangeven op website/communicatie</a:t>
            </a:r>
          </a:p>
          <a:p>
            <a:r>
              <a:rPr lang="nl-BE" dirty="0" smtClean="0"/>
              <a:t>op voorhand kennismaken </a:t>
            </a:r>
            <a:r>
              <a:rPr lang="nl-BE" dirty="0" smtClean="0"/>
              <a:t>((educatief/info) </a:t>
            </a:r>
            <a:r>
              <a:rPr lang="nl-BE" dirty="0" smtClean="0"/>
              <a:t>pakket, filmpje)</a:t>
            </a:r>
          </a:p>
          <a:p>
            <a:r>
              <a:rPr lang="nl-BE" dirty="0"/>
              <a:t>d</a:t>
            </a:r>
            <a:r>
              <a:rPr lang="nl-BE" dirty="0" smtClean="0"/>
              <a:t>uidelijk aangeven wat de krijtlijnen zijn</a:t>
            </a:r>
          </a:p>
          <a:p>
            <a:pPr lvl="0"/>
            <a:r>
              <a:rPr lang="nl-BE" dirty="0"/>
              <a:t>i</a:t>
            </a:r>
            <a:r>
              <a:rPr lang="nl-BE" dirty="0" smtClean="0"/>
              <a:t>nteressant </a:t>
            </a:r>
            <a:r>
              <a:rPr lang="nl-BE" dirty="0" smtClean="0"/>
              <a:t>om eens op voorhand te polsen: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evraag </a:t>
            </a:r>
            <a:r>
              <a:rPr lang="nl-BE" dirty="0"/>
              <a:t>de </a:t>
            </a:r>
            <a:r>
              <a:rPr lang="nl-BE" dirty="0" smtClean="0"/>
              <a:t>leerkracht/ouders </a:t>
            </a:r>
            <a:r>
              <a:rPr lang="nl-BE" dirty="0"/>
              <a:t>over de manier van </a:t>
            </a:r>
            <a:r>
              <a:rPr lang="nl-BE" dirty="0" smtClean="0"/>
              <a:t>communiceren. </a:t>
            </a:r>
            <a:r>
              <a:rPr lang="nl-BE" dirty="0"/>
              <a:t>Doe dit </a:t>
            </a:r>
            <a:r>
              <a:rPr lang="nl-BE" dirty="0" smtClean="0"/>
              <a:t>bv. aan </a:t>
            </a:r>
            <a:r>
              <a:rPr lang="nl-BE" dirty="0"/>
              <a:t>de hand van een vragenlijst die op voorhand kan ingevuld </a:t>
            </a:r>
            <a:r>
              <a:rPr lang="nl-BE" dirty="0" smtClean="0"/>
              <a:t>worden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evraag </a:t>
            </a:r>
            <a:r>
              <a:rPr lang="nl-BE" dirty="0"/>
              <a:t>de </a:t>
            </a:r>
            <a:r>
              <a:rPr lang="nl-BE" dirty="0" smtClean="0"/>
              <a:t>leerkracht/ouder </a:t>
            </a:r>
            <a:r>
              <a:rPr lang="nl-BE" dirty="0"/>
              <a:t>over mogelijke symbolen die </a:t>
            </a:r>
            <a:r>
              <a:rPr lang="nl-BE" dirty="0" smtClean="0"/>
              <a:t>leerlingen/kind </a:t>
            </a:r>
            <a:r>
              <a:rPr lang="nl-BE" dirty="0"/>
              <a:t>kennen en die bruikbaar kunnen zijn voor het </a:t>
            </a:r>
            <a:r>
              <a:rPr lang="nl-BE" dirty="0" smtClean="0"/>
              <a:t>bezoek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raag naar haalbaarheid </a:t>
            </a:r>
            <a:r>
              <a:rPr lang="nl-BE" dirty="0"/>
              <a:t>en mogelijke aandachtspunten</a:t>
            </a:r>
            <a:endParaRPr lang="nl-BE" dirty="0" smtClean="0"/>
          </a:p>
          <a:p>
            <a:pPr lvl="0"/>
            <a:r>
              <a:rPr lang="nl-BE" dirty="0"/>
              <a:t>a</a:t>
            </a:r>
            <a:r>
              <a:rPr lang="nl-BE" dirty="0" smtClean="0"/>
              <a:t>nalyseer communicatie: selecteer welke </a:t>
            </a:r>
            <a:r>
              <a:rPr lang="nl-BE" dirty="0"/>
              <a:t>essentieel zijn en welke eventueel weggelaten kunnen </a:t>
            </a:r>
            <a:r>
              <a:rPr lang="nl-BE" dirty="0" smtClean="0"/>
              <a:t>worden</a:t>
            </a:r>
            <a:endParaRPr lang="nl-BE" dirty="0"/>
          </a:p>
          <a:p>
            <a:pPr lvl="0"/>
            <a:r>
              <a:rPr lang="nl-BE" dirty="0"/>
              <a:t>t</a:t>
            </a:r>
            <a:r>
              <a:rPr lang="nl-BE" dirty="0" smtClean="0"/>
              <a:t>aal tijdens rondleiding: </a:t>
            </a:r>
            <a:r>
              <a:rPr lang="nl-BE" dirty="0" smtClean="0"/>
              <a:t>beeldtaal</a:t>
            </a:r>
            <a:r>
              <a:rPr lang="nl-BE" dirty="0"/>
              <a:t>, humor, zegswijzen, volkse </a:t>
            </a:r>
            <a:r>
              <a:rPr lang="nl-BE" dirty="0" smtClean="0"/>
              <a:t>uitspraken</a:t>
            </a:r>
            <a:endParaRPr lang="nl-BE" dirty="0"/>
          </a:p>
          <a:p>
            <a:pPr lvl="0"/>
            <a:r>
              <a:rPr lang="nl-BE" dirty="0"/>
              <a:t>g</a:t>
            </a:r>
            <a:r>
              <a:rPr lang="nl-BE" dirty="0" smtClean="0"/>
              <a:t>oed voorbereid: instructies, stappenplan </a:t>
            </a:r>
            <a:r>
              <a:rPr lang="nl-BE" dirty="0"/>
              <a:t>of visuele </a:t>
            </a:r>
            <a:r>
              <a:rPr lang="nl-BE" dirty="0" smtClean="0"/>
              <a:t>ondersteuning (op voorhand ter beschikking stellen op website)</a:t>
            </a:r>
          </a:p>
          <a:p>
            <a:pPr lvl="0"/>
            <a:r>
              <a:rPr lang="nl-BE" dirty="0"/>
              <a:t>a</a:t>
            </a:r>
            <a:r>
              <a:rPr lang="nl-BE" dirty="0" smtClean="0"/>
              <a:t>lle medewerkers betrekken (bewustmaken van), samen met een ervaringsdeskundige en collega’s eens door </a:t>
            </a:r>
            <a:r>
              <a:rPr lang="nl-BE" smtClean="0"/>
              <a:t>het </a:t>
            </a:r>
            <a:r>
              <a:rPr lang="nl-BE" smtClean="0"/>
              <a:t>museum/tentoonstelling </a:t>
            </a:r>
            <a:r>
              <a:rPr lang="nl-BE" dirty="0" smtClean="0"/>
              <a:t>gaan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46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Tip: Multi-sensoriële gids </a:t>
            </a:r>
            <a:r>
              <a:rPr lang="nl-BE" dirty="0" err="1" smtClean="0"/>
              <a:t>vòòr</a:t>
            </a:r>
            <a:r>
              <a:rPr lang="nl-BE" dirty="0" smtClean="0"/>
              <a:t> het bezoek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https://</a:t>
            </a:r>
            <a:r>
              <a:rPr lang="nl-BE" dirty="0" smtClean="0">
                <a:hlinkClick r:id="rId2"/>
              </a:rPr>
              <a:t>www.royalcollection.org.uk/visit/buckinghampalace/plan-your-visit/access/autism-information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>
                <a:hlinkClick r:id="rId3"/>
              </a:rPr>
              <a:t>http://</a:t>
            </a:r>
            <a:r>
              <a:rPr lang="nl-BE" dirty="0" smtClean="0">
                <a:hlinkClick r:id="rId3"/>
              </a:rPr>
              <a:t>www.rom.on.ca/en/visit-us/accessibility/rom-guide-for-visitors-with-autism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>
                <a:hlinkClick r:id="rId4"/>
              </a:rPr>
              <a:t>http://</a:t>
            </a:r>
            <a:r>
              <a:rPr lang="nl-BE" dirty="0" smtClean="0">
                <a:hlinkClick r:id="rId4"/>
              </a:rPr>
              <a:t>www.vam.ac.uk/moc/wp-content/uploads/2016/03/making-sense-pre-visit_8ee53a5dd7448164b9c6a42b6ae7eee5.pdf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7187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Eenmaal aangekomen kan je…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072051" cy="4351338"/>
          </a:xfrm>
        </p:spPr>
        <p:txBody>
          <a:bodyPr/>
          <a:lstStyle/>
          <a:p>
            <a:r>
              <a:rPr lang="nl-BE" dirty="0" smtClean="0"/>
              <a:t>een ‘zintuig rugzakje’ aanbieden</a:t>
            </a:r>
          </a:p>
          <a:p>
            <a:r>
              <a:rPr lang="nl-BE" dirty="0"/>
              <a:t>e</a:t>
            </a:r>
            <a:r>
              <a:rPr lang="nl-BE" dirty="0" smtClean="0"/>
              <a:t>en aangepaste route aanbieden (vermijd delen van museum/tentoonstelling die tricky zijn)</a:t>
            </a:r>
          </a:p>
          <a:p>
            <a:r>
              <a:rPr lang="nl-BE" dirty="0"/>
              <a:t>a</a:t>
            </a:r>
            <a:r>
              <a:rPr lang="nl-BE" dirty="0" smtClean="0"/>
              <a:t>anduiden dat sommige gezinnen met kinderen een wachtrij kunnen skippen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869" y="1580606"/>
            <a:ext cx="4862376" cy="48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Tijdens een bezoek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b</a:t>
            </a:r>
            <a:r>
              <a:rPr lang="nl-BE" dirty="0" smtClean="0"/>
              <a:t>alans </a:t>
            </a:r>
            <a:r>
              <a:rPr lang="nl-BE" dirty="0" err="1" smtClean="0"/>
              <a:t>tss</a:t>
            </a:r>
            <a:r>
              <a:rPr lang="nl-BE" dirty="0"/>
              <a:t>.</a:t>
            </a:r>
            <a:r>
              <a:rPr lang="nl-BE" dirty="0" smtClean="0"/>
              <a:t> individuele en groepsactiviteiten</a:t>
            </a:r>
          </a:p>
          <a:p>
            <a:r>
              <a:rPr lang="nl-BE" dirty="0" smtClean="0"/>
              <a:t>voorzie time-out ruimte (aanpaste ruimte met tekenmateriaal)</a:t>
            </a:r>
          </a:p>
          <a:p>
            <a:r>
              <a:rPr lang="nl-BE" dirty="0" smtClean="0"/>
              <a:t>1 gids</a:t>
            </a:r>
          </a:p>
          <a:p>
            <a:pPr lvl="1"/>
            <a:r>
              <a:rPr lang="nl-BE" dirty="0"/>
              <a:t>t</a:t>
            </a:r>
            <a:r>
              <a:rPr lang="nl-BE" dirty="0" smtClean="0"/>
              <a:t>rek </a:t>
            </a:r>
            <a:r>
              <a:rPr lang="nl-BE" dirty="0"/>
              <a:t>de aandacht voor je iets wil </a:t>
            </a:r>
            <a:r>
              <a:rPr lang="nl-BE" dirty="0" smtClean="0"/>
              <a:t>zeggen (gebaar </a:t>
            </a:r>
            <a:r>
              <a:rPr lang="nl-BE" dirty="0"/>
              <a:t>of symbool </a:t>
            </a:r>
            <a:r>
              <a:rPr lang="nl-BE" dirty="0" smtClean="0"/>
              <a:t>afspreken)</a:t>
            </a:r>
            <a:endParaRPr lang="nl-BE" dirty="0"/>
          </a:p>
          <a:p>
            <a:pPr lvl="1"/>
            <a:r>
              <a:rPr lang="nl-BE" dirty="0"/>
              <a:t>v</a:t>
            </a:r>
            <a:r>
              <a:rPr lang="nl-BE" dirty="0" smtClean="0"/>
              <a:t>ermijd </a:t>
            </a:r>
            <a:r>
              <a:rPr lang="nl-BE" dirty="0"/>
              <a:t>vage termen </a:t>
            </a:r>
            <a:r>
              <a:rPr lang="nl-BE" dirty="0" smtClean="0"/>
              <a:t>en zo concreet mogelijk</a:t>
            </a:r>
            <a:endParaRPr lang="nl-BE" dirty="0"/>
          </a:p>
          <a:p>
            <a:pPr lvl="1"/>
            <a:r>
              <a:rPr lang="nl-BE" dirty="0"/>
              <a:t>c</a:t>
            </a:r>
            <a:r>
              <a:rPr lang="nl-BE" dirty="0" smtClean="0"/>
              <a:t>ontroleer instructies</a:t>
            </a:r>
            <a:endParaRPr lang="nl-BE" dirty="0"/>
          </a:p>
          <a:p>
            <a:pPr lvl="1"/>
            <a:r>
              <a:rPr lang="nl-BE" dirty="0"/>
              <a:t>t</a:t>
            </a:r>
            <a:r>
              <a:rPr lang="nl-BE" dirty="0" smtClean="0"/>
              <a:t>raag, kort en essentieel</a:t>
            </a:r>
            <a:endParaRPr lang="nl-BE" dirty="0"/>
          </a:p>
          <a:p>
            <a:pPr lvl="1"/>
            <a:r>
              <a:rPr lang="nl-BE" dirty="0"/>
              <a:t>v</a:t>
            </a:r>
            <a:r>
              <a:rPr lang="nl-BE" dirty="0" smtClean="0"/>
              <a:t>oldoende tijd geven om ruimte te ontdekken (tijd)</a:t>
            </a:r>
            <a:endParaRPr lang="nl-BE" dirty="0"/>
          </a:p>
          <a:p>
            <a:pPr lvl="1"/>
            <a:r>
              <a:rPr lang="nl-BE" dirty="0"/>
              <a:t>c</a:t>
            </a:r>
            <a:r>
              <a:rPr lang="nl-BE" dirty="0" smtClean="0"/>
              <a:t>ontroleer of informatie </a:t>
            </a:r>
            <a:r>
              <a:rPr lang="nl-BE" dirty="0"/>
              <a:t>of instructie begrepen </a:t>
            </a:r>
            <a:r>
              <a:rPr lang="nl-BE" dirty="0" smtClean="0"/>
              <a:t>is</a:t>
            </a:r>
            <a:endParaRPr lang="nl-BE" dirty="0"/>
          </a:p>
          <a:p>
            <a:r>
              <a:rPr lang="nl-BE" dirty="0"/>
              <a:t>r</a:t>
            </a:r>
            <a:r>
              <a:rPr lang="nl-BE" dirty="0" smtClean="0"/>
              <a:t>ustige plaats om te lunchen (communiceer dit!)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52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Prikkelgevoeligheid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BE" dirty="0" smtClean="0"/>
              <a:t>Ga </a:t>
            </a:r>
            <a:r>
              <a:rPr lang="nl-BE" dirty="0"/>
              <a:t>na welke (onbedoelde) prikkels er allemaal zijn in het museum en probeer na te gaan welke prikkels noodzakelijk zijn en welke </a:t>
            </a:r>
            <a:r>
              <a:rPr lang="nl-BE" dirty="0" smtClean="0"/>
              <a:t>eventueel kunnen worden vermeden</a:t>
            </a:r>
            <a:endParaRPr lang="nl-BE" dirty="0"/>
          </a:p>
          <a:p>
            <a:pPr lvl="0"/>
            <a:r>
              <a:rPr lang="nl-BE" dirty="0" smtClean="0"/>
              <a:t>Standaard aanbieden van </a:t>
            </a:r>
            <a:r>
              <a:rPr lang="nl-BE" dirty="0"/>
              <a:t>hulpmiddelen </a:t>
            </a:r>
            <a:r>
              <a:rPr lang="nl-BE" dirty="0" smtClean="0"/>
              <a:t>: </a:t>
            </a:r>
            <a:r>
              <a:rPr lang="nl-BE" dirty="0"/>
              <a:t>zonnebril, oordoppen, koptelefoon …</a:t>
            </a:r>
          </a:p>
          <a:p>
            <a:pPr lvl="0"/>
            <a:r>
              <a:rPr lang="nl-BE" dirty="0"/>
              <a:t>Het is niet nodig om elke vorm van prikkel te </a:t>
            </a:r>
            <a:r>
              <a:rPr lang="nl-BE" dirty="0" smtClean="0"/>
              <a:t>vermijden</a:t>
            </a:r>
            <a:endParaRPr lang="nl-BE" dirty="0"/>
          </a:p>
          <a:p>
            <a:pPr lvl="0"/>
            <a:r>
              <a:rPr lang="nl-BE" dirty="0" smtClean="0"/>
              <a:t>Je </a:t>
            </a:r>
            <a:r>
              <a:rPr lang="nl-BE" dirty="0"/>
              <a:t>kan de hoge gevoeligheid voor prikkels bij bepaalde opdrachten ook positief benutten door hen bijvoorbeeld zelf aan de slag te laten gaan met verf, textiel, </a:t>
            </a:r>
            <a:r>
              <a:rPr lang="nl-BE" dirty="0" smtClean="0"/>
              <a:t>enzovoort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07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7469" y="519906"/>
            <a:ext cx="5126331" cy="43513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05" y="365125"/>
            <a:ext cx="52959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643" y="0"/>
            <a:ext cx="6354903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" y="980226"/>
            <a:ext cx="5793265" cy="44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335" y="1690688"/>
            <a:ext cx="8261365" cy="39132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Tip: visuele ondersteuning/verhaallijnen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3968931" cy="4351338"/>
          </a:xfrm>
        </p:spPr>
        <p:txBody>
          <a:bodyPr>
            <a:normAutofit fontScale="77500" lnSpcReduction="20000"/>
          </a:bodyPr>
          <a:lstStyle/>
          <a:p>
            <a:endParaRPr lang="nl-BE" dirty="0" smtClean="0"/>
          </a:p>
          <a:p>
            <a:r>
              <a:rPr lang="nl-BE" dirty="0"/>
              <a:t>Visuele ondersteuning (</a:t>
            </a:r>
            <a:r>
              <a:rPr lang="nl-BE" dirty="0" err="1"/>
              <a:t>Beta</a:t>
            </a:r>
            <a:r>
              <a:rPr lang="nl-BE" dirty="0"/>
              <a:t>, Sclera)</a:t>
            </a:r>
          </a:p>
          <a:p>
            <a:pPr lvl="0"/>
            <a:r>
              <a:rPr lang="nl-BE" dirty="0"/>
              <a:t>Hulpkaartjes</a:t>
            </a:r>
          </a:p>
          <a:p>
            <a:pPr lvl="0"/>
            <a:r>
              <a:rPr lang="nl-BE" dirty="0" err="1"/>
              <a:t>Picto’s</a:t>
            </a:r>
            <a:endParaRPr lang="nl-BE" dirty="0"/>
          </a:p>
          <a:p>
            <a:pPr marL="0" indent="0">
              <a:buNone/>
            </a:pPr>
            <a:endParaRPr lang="nl-BE" dirty="0" smtClean="0">
              <a:hlinkClick r:id="rId3"/>
            </a:endParaRPr>
          </a:p>
          <a:p>
            <a:r>
              <a:rPr lang="nl-BE" dirty="0" smtClean="0">
                <a:hlinkClick r:id="rId3"/>
              </a:rPr>
              <a:t>https</a:t>
            </a:r>
            <a:r>
              <a:rPr lang="nl-BE" dirty="0">
                <a:hlinkClick r:id="rId3"/>
              </a:rPr>
              <a:t>://</a:t>
            </a:r>
            <a:r>
              <a:rPr lang="nl-BE" dirty="0" smtClean="0">
                <a:hlinkClick r:id="rId3"/>
              </a:rPr>
              <a:t>www.dma.org/sites/default/files/file_attachments/DMA%20Social%20Story.pdf</a:t>
            </a:r>
            <a:endParaRPr lang="nl-BE" dirty="0" smtClean="0"/>
          </a:p>
          <a:p>
            <a:endParaRPr lang="nl-BE" dirty="0" smtClean="0"/>
          </a:p>
          <a:p>
            <a:r>
              <a:rPr lang="en-GB" u="sng" dirty="0">
                <a:hlinkClick r:id="rId4"/>
              </a:rPr>
              <a:t>http://www.sciencemuseum.org.uk/~/media/files/scm/visit-us/events/visual-story-03-16.pdf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30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Moraal van het verhaal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Het autismevriendelijk maken van uw aanbod is tegelijk ook het toegankelijker maken van uw aanbod voor iedereen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67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Achtergrond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2013: </a:t>
            </a:r>
            <a:r>
              <a:rPr lang="fr-BE" dirty="0" err="1" smtClean="0"/>
              <a:t>project</a:t>
            </a:r>
            <a:r>
              <a:rPr lang="fr-BE" dirty="0" smtClean="0"/>
              <a:t> Expert in de </a:t>
            </a:r>
            <a:r>
              <a:rPr lang="fr-BE" dirty="0" err="1" smtClean="0"/>
              <a:t>Klas</a:t>
            </a:r>
            <a:r>
              <a:rPr lang="fr-BE" dirty="0" smtClean="0"/>
              <a:t> 3 </a:t>
            </a:r>
            <a:r>
              <a:rPr lang="fr-BE" dirty="0" smtClean="0">
                <a:sym typeface="Wingdings" panose="05000000000000000000" pitchFamily="2" charset="2"/>
              </a:rPr>
              <a:t> </a:t>
            </a:r>
            <a:r>
              <a:rPr lang="fr-BE" dirty="0" err="1" smtClean="0"/>
              <a:t>aanbod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Buitengewoon</a:t>
            </a:r>
            <a:r>
              <a:rPr lang="fr-BE" dirty="0" smtClean="0"/>
              <a:t> </a:t>
            </a:r>
            <a:r>
              <a:rPr lang="fr-BE" dirty="0" err="1" smtClean="0"/>
              <a:t>Onderwijs</a:t>
            </a:r>
            <a:r>
              <a:rPr lang="fr-BE" dirty="0" smtClean="0"/>
              <a:t>, </a:t>
            </a:r>
            <a:r>
              <a:rPr lang="fr-BE" dirty="0" err="1" smtClean="0"/>
              <a:t>i.c</a:t>
            </a:r>
            <a:r>
              <a:rPr lang="fr-BE" dirty="0" smtClean="0"/>
              <a:t>. </a:t>
            </a:r>
            <a:r>
              <a:rPr lang="fr-BE" dirty="0" err="1" smtClean="0"/>
              <a:t>kinderen</a:t>
            </a:r>
            <a:r>
              <a:rPr lang="fr-BE" dirty="0" smtClean="0"/>
              <a:t> met ASS </a:t>
            </a:r>
          </a:p>
          <a:p>
            <a:r>
              <a:rPr lang="fr-BE" dirty="0" smtClean="0"/>
              <a:t>Rapport ‘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autismevriendelijk</a:t>
            </a:r>
            <a:r>
              <a:rPr lang="fr-BE" dirty="0" smtClean="0"/>
              <a:t> </a:t>
            </a:r>
            <a:r>
              <a:rPr lang="fr-BE" dirty="0" err="1" smtClean="0"/>
              <a:t>museumbezoek</a:t>
            </a:r>
            <a:r>
              <a:rPr lang="fr-BE" dirty="0" smtClean="0"/>
              <a:t>’</a:t>
            </a:r>
          </a:p>
          <a:p>
            <a:r>
              <a:rPr lang="fr-BE" dirty="0" err="1" smtClean="0"/>
              <a:t>Wordt</a:t>
            </a:r>
            <a:r>
              <a:rPr lang="fr-BE" dirty="0" smtClean="0"/>
              <a:t> </a:t>
            </a:r>
            <a:r>
              <a:rPr lang="fr-BE" dirty="0" err="1" smtClean="0"/>
              <a:t>momenteel</a:t>
            </a:r>
            <a:r>
              <a:rPr lang="fr-BE" dirty="0" smtClean="0"/>
              <a:t> </a:t>
            </a:r>
            <a:r>
              <a:rPr lang="fr-BE" dirty="0" err="1" smtClean="0"/>
              <a:t>herwerkt</a:t>
            </a:r>
            <a:r>
              <a:rPr lang="fr-BE" dirty="0" smtClean="0"/>
              <a:t> </a:t>
            </a:r>
            <a:r>
              <a:rPr lang="fr-BE" dirty="0" err="1" smtClean="0"/>
              <a:t>naar</a:t>
            </a:r>
            <a:r>
              <a:rPr lang="fr-BE" dirty="0" smtClean="0"/>
              <a:t> 5</a:t>
            </a:r>
            <a:r>
              <a:rPr lang="fr-BE" baseline="30000" dirty="0" smtClean="0"/>
              <a:t>e</a:t>
            </a:r>
            <a:r>
              <a:rPr lang="fr-BE" dirty="0" smtClean="0"/>
              <a:t> </a:t>
            </a:r>
            <a:r>
              <a:rPr lang="fr-BE" dirty="0" err="1" smtClean="0"/>
              <a:t>editie</a:t>
            </a:r>
            <a:r>
              <a:rPr lang="fr-BE" dirty="0" smtClean="0"/>
              <a:t> </a:t>
            </a:r>
            <a:r>
              <a:rPr lang="fr-BE" dirty="0"/>
              <a:t>van het </a:t>
            </a:r>
            <a:r>
              <a:rPr lang="nl-BE" dirty="0" err="1"/>
              <a:t>Diagnostic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Statistical Manual of </a:t>
            </a:r>
            <a:r>
              <a:rPr lang="nl-BE" dirty="0" err="1"/>
              <a:t>Mental</a:t>
            </a:r>
            <a:r>
              <a:rPr lang="nl-BE" dirty="0"/>
              <a:t> </a:t>
            </a:r>
            <a:r>
              <a:rPr lang="nl-BE" dirty="0" smtClean="0"/>
              <a:t>Disorders (DSM), wordt tevens generieke gids met uitbreiding nr. gezinnen met kinderen ASS </a:t>
            </a:r>
            <a:r>
              <a:rPr lang="nl-BE" dirty="0" smtClean="0">
                <a:sym typeface="Wingdings" panose="05000000000000000000" pitchFamily="2" charset="2"/>
              </a:rPr>
              <a:t> voorjaar 2017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Vorming in 2017  inzicht in ASS en autismevriendelijk maken van aanbod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42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Autisme?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hlinkClick r:id="rId2"/>
              </a:rPr>
              <a:t>http://www.participate-autisme.be</a:t>
            </a:r>
            <a:r>
              <a:rPr lang="nl-BE" dirty="0" smtClean="0">
                <a:hlinkClick r:id="rId2"/>
              </a:rPr>
              <a:t>/</a:t>
            </a:r>
            <a:r>
              <a:rPr lang="nl-BE" dirty="0" smtClean="0"/>
              <a:t> </a:t>
            </a:r>
            <a:endParaRPr lang="nl-BE" dirty="0"/>
          </a:p>
          <a:p>
            <a:r>
              <a:rPr lang="nl-BE" dirty="0" smtClean="0"/>
              <a:t>ontwikkelingsstoornis</a:t>
            </a:r>
          </a:p>
          <a:p>
            <a:r>
              <a:rPr lang="nl-BE" dirty="0" smtClean="0"/>
              <a:t>autismespectrumstoornis (ASS)</a:t>
            </a:r>
          </a:p>
          <a:p>
            <a:r>
              <a:rPr lang="nl-BE" dirty="0" smtClean="0"/>
              <a:t>42.000 personen in Vlaanderen</a:t>
            </a:r>
          </a:p>
          <a:p>
            <a:r>
              <a:rPr lang="nl-BE" dirty="0" smtClean="0"/>
              <a:t>Type 9: BO 122 scholen, BSO 122 scholen</a:t>
            </a:r>
            <a:r>
              <a:rPr lang="nl-BE" dirty="0"/>
              <a:t> </a:t>
            </a:r>
            <a:r>
              <a:rPr lang="nl-BE" dirty="0" smtClean="0"/>
              <a:t>(12/08/2016)</a:t>
            </a:r>
          </a:p>
          <a:p>
            <a:pPr marL="0" indent="0">
              <a:buNone/>
            </a:pPr>
            <a:r>
              <a:rPr lang="nl-BE" dirty="0" smtClean="0"/>
              <a:t>Kernproblemen:</a:t>
            </a:r>
            <a:endParaRPr lang="nl-BE" dirty="0"/>
          </a:p>
          <a:p>
            <a:r>
              <a:rPr lang="nl-BE" dirty="0"/>
              <a:t>b</a:t>
            </a:r>
            <a:r>
              <a:rPr lang="nl-BE" dirty="0" smtClean="0"/>
              <a:t>eperkingen </a:t>
            </a:r>
            <a:r>
              <a:rPr lang="nl-BE" dirty="0"/>
              <a:t>in de sociale communicatie en </a:t>
            </a:r>
            <a:r>
              <a:rPr lang="nl-BE" dirty="0" smtClean="0"/>
              <a:t>interactie</a:t>
            </a:r>
          </a:p>
          <a:p>
            <a:r>
              <a:rPr lang="nl-BE" dirty="0" smtClean="0"/>
              <a:t>repetitief </a:t>
            </a:r>
            <a:r>
              <a:rPr lang="nl-BE" dirty="0"/>
              <a:t>gedag en specifieke </a:t>
            </a:r>
            <a:r>
              <a:rPr lang="nl-BE" dirty="0" smtClean="0"/>
              <a:t>interesses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81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Sociale </a:t>
            </a:r>
            <a:r>
              <a:rPr lang="nl-BE" dirty="0"/>
              <a:t>communicatie en interactie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Sociale </a:t>
            </a:r>
            <a:r>
              <a:rPr lang="nl-BE" dirty="0"/>
              <a:t>vaardigheden en </a:t>
            </a:r>
            <a:r>
              <a:rPr lang="nl-BE" dirty="0" smtClean="0"/>
              <a:t>communicatie zijn ‘gestoord’</a:t>
            </a:r>
          </a:p>
          <a:p>
            <a:r>
              <a:rPr lang="nl-BE" dirty="0"/>
              <a:t>Sociale relaties zijn geen twee mensen met autisme hetzelfde:</a:t>
            </a:r>
            <a:br>
              <a:rPr lang="nl-BE" dirty="0"/>
            </a:br>
            <a:r>
              <a:rPr lang="nl-BE" dirty="0"/>
              <a:t>- onverschillig</a:t>
            </a:r>
            <a:br>
              <a:rPr lang="nl-BE" dirty="0"/>
            </a:br>
            <a:r>
              <a:rPr lang="nl-BE" dirty="0"/>
              <a:t>- weinig initiatief om contact te maken maar laten zich wel benaderen</a:t>
            </a:r>
            <a:br>
              <a:rPr lang="nl-BE" dirty="0"/>
            </a:br>
            <a:r>
              <a:rPr lang="nl-BE" dirty="0"/>
              <a:t>- sociaal erg actief, maar worden in hun omgang met anderen vaak als vreemd ervaren</a:t>
            </a:r>
          </a:p>
          <a:p>
            <a:r>
              <a:rPr lang="nl-BE" dirty="0" smtClean="0"/>
              <a:t>Moeite </a:t>
            </a:r>
            <a:r>
              <a:rPr lang="nl-BE" dirty="0"/>
              <a:t>om oogcontact te maken, weinig gelaatsuitdrukkingen, weinig mimiek en weinig gedrag om tot sociaal contact te komen</a:t>
            </a:r>
          </a:p>
          <a:p>
            <a:r>
              <a:rPr lang="nl-BE" dirty="0"/>
              <a:t>Eenzijdige communicatie met tal van eigenaardigheden of problemen (bv. </a:t>
            </a:r>
            <a:r>
              <a:rPr lang="nl-BE" dirty="0" smtClean="0"/>
              <a:t>echolalie)</a:t>
            </a:r>
          </a:p>
          <a:p>
            <a:r>
              <a:rPr lang="nl-BE" dirty="0" smtClean="0"/>
              <a:t>Begrip </a:t>
            </a:r>
            <a:r>
              <a:rPr lang="nl-BE" dirty="0"/>
              <a:t>van taal is anders, nemen taal vaak letterlijk, moeite om rekening te houden met de </a:t>
            </a:r>
            <a:r>
              <a:rPr lang="nl-BE" dirty="0" smtClean="0"/>
              <a:t>context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111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Repetitief </a:t>
            </a:r>
            <a:r>
              <a:rPr lang="nl-BE" dirty="0"/>
              <a:t>gedag en specifieke </a:t>
            </a:r>
            <a:r>
              <a:rPr lang="nl-BE" dirty="0" smtClean="0"/>
              <a:t>interesses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motorische </a:t>
            </a:r>
            <a:r>
              <a:rPr lang="nl-BE" dirty="0"/>
              <a:t>stereotypieën (zoals ronddraaien, wiegen), repetitieve handelingen (herhalen van dezelfde handelingen), rituelen (zaken in een bepaalde volgorde doen) en routines (bijvoorbeeld altijd dezelfde weg naar een bepaalde bestemming </a:t>
            </a:r>
            <a:r>
              <a:rPr lang="nl-BE" dirty="0" smtClean="0"/>
              <a:t>nemen)</a:t>
            </a:r>
            <a:endParaRPr lang="nl-BE" dirty="0"/>
          </a:p>
          <a:p>
            <a:r>
              <a:rPr lang="nl-BE" dirty="0" smtClean="0"/>
              <a:t>ordenen </a:t>
            </a:r>
            <a:r>
              <a:rPr lang="nl-BE" dirty="0"/>
              <a:t>van </a:t>
            </a:r>
            <a:r>
              <a:rPr lang="nl-BE" dirty="0" smtClean="0"/>
              <a:t>voorwerpen</a:t>
            </a:r>
            <a:r>
              <a:rPr lang="nl-BE" dirty="0"/>
              <a:t>,</a:t>
            </a:r>
            <a:r>
              <a:rPr lang="nl-BE" dirty="0" smtClean="0"/>
              <a:t> </a:t>
            </a:r>
            <a:r>
              <a:rPr lang="nl-BE" dirty="0"/>
              <a:t>verandering kan hen beangstigen en in verwarring brengen. </a:t>
            </a:r>
            <a:endParaRPr lang="nl-BE" dirty="0" smtClean="0"/>
          </a:p>
          <a:p>
            <a:r>
              <a:rPr lang="nl-BE" dirty="0" smtClean="0"/>
              <a:t>kinderen </a:t>
            </a:r>
            <a:r>
              <a:rPr lang="nl-BE" dirty="0"/>
              <a:t>met autisme kunnen ook erg gehecht zijn aan dingen die voor ons nauwelijks waarde hebben: touwtjes, stukjes papier, </a:t>
            </a:r>
            <a:r>
              <a:rPr lang="nl-BE" dirty="0" smtClean="0"/>
              <a:t>enz.</a:t>
            </a:r>
          </a:p>
          <a:p>
            <a:r>
              <a:rPr lang="nl-BE" dirty="0"/>
              <a:t>m</a:t>
            </a:r>
            <a:r>
              <a:rPr lang="nl-BE" dirty="0" smtClean="0"/>
              <a:t>eer </a:t>
            </a:r>
            <a:r>
              <a:rPr lang="nl-BE" dirty="0"/>
              <a:t>begaafde mensen kunnen dan weer een passie ontwikkelen voor bepaalde thema's zoals auto's of de uurregeling van de </a:t>
            </a:r>
            <a:r>
              <a:rPr lang="nl-BE" dirty="0" smtClean="0"/>
              <a:t>treinen</a:t>
            </a:r>
          </a:p>
          <a:p>
            <a:r>
              <a:rPr lang="nl-BE" dirty="0" smtClean="0"/>
              <a:t>De </a:t>
            </a:r>
            <a:r>
              <a:rPr lang="nl-BE" dirty="0"/>
              <a:t>stereotypieën of bijzondere interesses </a:t>
            </a:r>
            <a:r>
              <a:rPr lang="nl-BE" dirty="0" smtClean="0">
                <a:sym typeface="Wingdings" panose="05000000000000000000" pitchFamily="2" charset="2"/>
              </a:rPr>
              <a:t> bieden </a:t>
            </a:r>
            <a:r>
              <a:rPr lang="nl-BE" dirty="0" smtClean="0"/>
              <a:t>structuur </a:t>
            </a:r>
            <a:r>
              <a:rPr lang="nl-BE" dirty="0"/>
              <a:t>en de </a:t>
            </a:r>
            <a:r>
              <a:rPr lang="nl-BE" dirty="0" smtClean="0"/>
              <a:t>zekerheid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901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Zintuigelijke gevoeligheid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9815"/>
            <a:ext cx="10866120" cy="47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Drempels voor bezoekers met autisme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Reis van en </a:t>
            </a:r>
            <a:r>
              <a:rPr lang="en-US" sz="2600" dirty="0" err="1" smtClean="0"/>
              <a:t>naar</a:t>
            </a:r>
            <a:r>
              <a:rPr lang="en-US" sz="2600" dirty="0" smtClean="0"/>
              <a:t> het museum (in het </a:t>
            </a:r>
            <a:r>
              <a:rPr lang="en-US" sz="2600" dirty="0" err="1" smtClean="0"/>
              <a:t>bijzonder</a:t>
            </a:r>
            <a:r>
              <a:rPr lang="en-US" sz="2600" dirty="0" smtClean="0"/>
              <a:t> met OV)</a:t>
            </a:r>
          </a:p>
          <a:p>
            <a:r>
              <a:rPr lang="en-US" sz="2600" dirty="0" smtClean="0"/>
              <a:t>Het </a:t>
            </a:r>
            <a:r>
              <a:rPr lang="en-US" sz="2600" dirty="0" err="1" smtClean="0"/>
              <a:t>onbekende</a:t>
            </a:r>
            <a:endParaRPr lang="en-US" sz="2600" dirty="0"/>
          </a:p>
          <a:p>
            <a:r>
              <a:rPr lang="en-US" sz="2600" dirty="0" err="1" smtClean="0"/>
              <a:t>Omgaan</a:t>
            </a:r>
            <a:r>
              <a:rPr lang="en-US" sz="2600" dirty="0" smtClean="0"/>
              <a:t> met </a:t>
            </a:r>
            <a:r>
              <a:rPr lang="en-US" sz="2600" dirty="0" err="1" smtClean="0"/>
              <a:t>een</a:t>
            </a:r>
            <a:r>
              <a:rPr lang="en-US" sz="2600" dirty="0" smtClean="0"/>
              <a:t> </a:t>
            </a:r>
            <a:r>
              <a:rPr lang="en-US" sz="2600" dirty="0" err="1" smtClean="0"/>
              <a:t>zintuigelijke</a:t>
            </a:r>
            <a:r>
              <a:rPr lang="en-US" sz="2600" dirty="0" smtClean="0"/>
              <a:t> </a:t>
            </a:r>
            <a:r>
              <a:rPr lang="en-US" sz="2600" dirty="0" err="1" smtClean="0"/>
              <a:t>overbelasting</a:t>
            </a:r>
            <a:r>
              <a:rPr lang="en-US" sz="2600" dirty="0" smtClean="0"/>
              <a:t> (van </a:t>
            </a:r>
            <a:r>
              <a:rPr lang="en-US" sz="2600" dirty="0" err="1" smtClean="0"/>
              <a:t>daglicht</a:t>
            </a:r>
            <a:r>
              <a:rPr lang="en-US" sz="2600" dirty="0" smtClean="0"/>
              <a:t> </a:t>
            </a:r>
            <a:r>
              <a:rPr lang="en-US" sz="2600" dirty="0" err="1" smtClean="0"/>
              <a:t>naar</a:t>
            </a:r>
            <a:r>
              <a:rPr lang="en-US" sz="2600" dirty="0" smtClean="0"/>
              <a:t> </a:t>
            </a:r>
            <a:r>
              <a:rPr lang="en-US" sz="2600" dirty="0" err="1" smtClean="0"/>
              <a:t>donkere</a:t>
            </a:r>
            <a:r>
              <a:rPr lang="en-US" sz="2600" dirty="0" smtClean="0"/>
              <a:t> </a:t>
            </a:r>
            <a:r>
              <a:rPr lang="en-US" sz="2600" dirty="0" err="1" smtClean="0"/>
              <a:t>gallerijen</a:t>
            </a:r>
            <a:r>
              <a:rPr lang="en-US" sz="2600" dirty="0" smtClean="0"/>
              <a:t>, audio </a:t>
            </a:r>
            <a:r>
              <a:rPr lang="en-US" sz="2600" dirty="0" err="1" smtClean="0"/>
              <a:t>uit</a:t>
            </a:r>
            <a:r>
              <a:rPr lang="en-US" sz="2600" dirty="0" smtClean="0"/>
              <a:t> de </a:t>
            </a:r>
            <a:r>
              <a:rPr lang="en-US" sz="2600" dirty="0" err="1" smtClean="0"/>
              <a:t>opstellingen</a:t>
            </a:r>
            <a:r>
              <a:rPr lang="en-US" sz="2600" dirty="0" smtClean="0"/>
              <a:t>, </a:t>
            </a:r>
            <a:r>
              <a:rPr lang="en-US" sz="2600" dirty="0" err="1" smtClean="0"/>
              <a:t>luidruchtige</a:t>
            </a:r>
            <a:r>
              <a:rPr lang="en-US" sz="2600" dirty="0" smtClean="0"/>
              <a:t> </a:t>
            </a:r>
            <a:r>
              <a:rPr lang="en-US" sz="2600" dirty="0" err="1" smtClean="0"/>
              <a:t>plaatsen</a:t>
            </a:r>
            <a:r>
              <a:rPr lang="en-US" sz="2600" dirty="0" smtClean="0"/>
              <a:t> (café, </a:t>
            </a:r>
            <a:r>
              <a:rPr lang="en-US" sz="2600" dirty="0" err="1" smtClean="0"/>
              <a:t>handrogers</a:t>
            </a:r>
            <a:r>
              <a:rPr lang="en-US" sz="2600" dirty="0" smtClean="0"/>
              <a:t> </a:t>
            </a:r>
            <a:r>
              <a:rPr lang="en-US" sz="2600" dirty="0" err="1" smtClean="0"/>
              <a:t>wc</a:t>
            </a:r>
            <a:r>
              <a:rPr lang="en-US" sz="2600" dirty="0" smtClean="0"/>
              <a:t>),…)</a:t>
            </a:r>
          </a:p>
          <a:p>
            <a:r>
              <a:rPr lang="en-US" sz="2600" dirty="0" err="1" smtClean="0"/>
              <a:t>Navigeren</a:t>
            </a:r>
            <a:r>
              <a:rPr lang="en-US" sz="2600" dirty="0" smtClean="0"/>
              <a:t> in </a:t>
            </a:r>
            <a:r>
              <a:rPr lang="en-US" sz="2600" dirty="0" err="1" smtClean="0"/>
              <a:t>een</a:t>
            </a:r>
            <a:r>
              <a:rPr lang="en-US" sz="2600" dirty="0" smtClean="0"/>
              <a:t> </a:t>
            </a:r>
            <a:r>
              <a:rPr lang="en-US" sz="2600" dirty="0" err="1" smtClean="0"/>
              <a:t>verwarrende</a:t>
            </a:r>
            <a:r>
              <a:rPr lang="en-US" sz="2600" dirty="0" smtClean="0"/>
              <a:t> </a:t>
            </a:r>
            <a:r>
              <a:rPr lang="en-US" sz="2600" dirty="0" err="1" smtClean="0"/>
              <a:t>omgeving</a:t>
            </a:r>
            <a:endParaRPr lang="en-US" sz="2600" dirty="0" smtClean="0"/>
          </a:p>
          <a:p>
            <a:r>
              <a:rPr lang="en-US" sz="2600" dirty="0" smtClean="0"/>
              <a:t>In de </a:t>
            </a:r>
            <a:r>
              <a:rPr lang="en-US" sz="2600" dirty="0" err="1" smtClean="0"/>
              <a:t>rij</a:t>
            </a:r>
            <a:r>
              <a:rPr lang="en-US" sz="2600" dirty="0" smtClean="0"/>
              <a:t> </a:t>
            </a:r>
            <a:r>
              <a:rPr lang="en-US" sz="2600" dirty="0" err="1" smtClean="0"/>
              <a:t>staan</a:t>
            </a:r>
            <a:r>
              <a:rPr lang="en-US" sz="2600" dirty="0" smtClean="0"/>
              <a:t> </a:t>
            </a:r>
            <a:r>
              <a:rPr lang="en-US" sz="2600" dirty="0" err="1" smtClean="0"/>
              <a:t>wachten</a:t>
            </a:r>
            <a:r>
              <a:rPr lang="en-US" sz="2600" dirty="0"/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zeker</a:t>
            </a:r>
            <a:r>
              <a:rPr lang="en-US" sz="2600" dirty="0" smtClean="0"/>
              <a:t> op </a:t>
            </a:r>
            <a:r>
              <a:rPr lang="en-US" sz="2600" dirty="0" err="1" smtClean="0"/>
              <a:t>drukke</a:t>
            </a:r>
            <a:r>
              <a:rPr lang="en-US" sz="2600" dirty="0" smtClean="0"/>
              <a:t> </a:t>
            </a:r>
            <a:r>
              <a:rPr lang="en-US" sz="2600" dirty="0" err="1" smtClean="0"/>
              <a:t>momenten</a:t>
            </a:r>
            <a:r>
              <a:rPr lang="en-US" sz="2600" dirty="0" smtClean="0"/>
              <a:t>)</a:t>
            </a:r>
          </a:p>
          <a:p>
            <a:r>
              <a:rPr lang="en-US" sz="2600" dirty="0" err="1" smtClean="0"/>
              <a:t>Afkerende</a:t>
            </a:r>
            <a:r>
              <a:rPr lang="en-US" sz="2600" dirty="0" smtClean="0"/>
              <a:t> </a:t>
            </a:r>
            <a:r>
              <a:rPr lang="en-US" sz="2600" dirty="0" err="1" smtClean="0"/>
              <a:t>blikken</a:t>
            </a:r>
            <a:r>
              <a:rPr lang="en-US" sz="2600" dirty="0" smtClean="0"/>
              <a:t> van </a:t>
            </a:r>
            <a:r>
              <a:rPr lang="en-US" sz="2600" dirty="0" err="1" smtClean="0"/>
              <a:t>museummedewerkers</a:t>
            </a:r>
            <a:r>
              <a:rPr lang="en-US" sz="2600" dirty="0" smtClean="0"/>
              <a:t> die </a:t>
            </a:r>
            <a:r>
              <a:rPr lang="en-US" sz="2600" dirty="0" err="1" smtClean="0"/>
              <a:t>geen</a:t>
            </a:r>
            <a:r>
              <a:rPr lang="en-US" sz="2600" dirty="0" smtClean="0"/>
              <a:t> ‘</a:t>
            </a:r>
            <a:r>
              <a:rPr lang="en-US" sz="2600" dirty="0" err="1" smtClean="0"/>
              <a:t>austisme</a:t>
            </a:r>
            <a:r>
              <a:rPr lang="en-US" sz="2600" dirty="0" smtClean="0"/>
              <a:t> </a:t>
            </a:r>
            <a:r>
              <a:rPr lang="en-US" sz="2600" dirty="0" err="1" smtClean="0"/>
              <a:t>bewustzijn</a:t>
            </a:r>
            <a:r>
              <a:rPr lang="en-US" sz="2600" dirty="0" smtClean="0"/>
              <a:t>’ </a:t>
            </a:r>
            <a:r>
              <a:rPr lang="en-US" sz="2600" dirty="0" err="1" smtClean="0"/>
              <a:t>hebben</a:t>
            </a:r>
            <a:endParaRPr lang="en-US" sz="2600" dirty="0" smtClean="0"/>
          </a:p>
          <a:p>
            <a:r>
              <a:rPr lang="en-US" sz="2600" dirty="0" smtClean="0"/>
              <a:t>…</a:t>
            </a:r>
            <a:endParaRPr lang="en-US" sz="2600" dirty="0"/>
          </a:p>
          <a:p>
            <a:endParaRPr lang="nl-BE" sz="2600" dirty="0"/>
          </a:p>
        </p:txBody>
      </p:sp>
    </p:spTree>
    <p:extLst>
      <p:ext uri="{BB962C8B-B14F-4D97-AF65-F5344CB8AC3E}">
        <p14:creationId xmlns:p14="http://schemas.microsoft.com/office/powerpoint/2010/main" val="295036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Nochtans…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</a:t>
            </a:r>
            <a:r>
              <a:rPr lang="nl-BE" dirty="0" smtClean="0"/>
              <a:t>an u met enkele eenvoudige en goedkope ingrepen en diensten een autismevriendelijke omgeving en bezoek </a:t>
            </a:r>
            <a:r>
              <a:rPr lang="nl-BE" dirty="0" smtClean="0"/>
              <a:t>creëren</a:t>
            </a:r>
          </a:p>
          <a:p>
            <a:r>
              <a:rPr lang="nl-BE" dirty="0" smtClean="0"/>
              <a:t>Het kost een beetje tijd en engagement.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37950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Eerst en vooral…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Kies uw doel</a:t>
            </a:r>
          </a:p>
          <a:p>
            <a:r>
              <a:rPr lang="nl-BE" dirty="0" smtClean="0"/>
              <a:t>Gebruik uw communicatiekanalen ten volle, website</a:t>
            </a:r>
            <a:r>
              <a:rPr lang="nl-BE" dirty="0"/>
              <a:t> </a:t>
            </a:r>
            <a:r>
              <a:rPr lang="nl-BE" dirty="0" smtClean="0"/>
              <a:t>is belangrijke instrument voor gezinnen met kinderen met autisme en </a:t>
            </a:r>
            <a:r>
              <a:rPr lang="nl-BE" dirty="0" err="1" smtClean="0"/>
              <a:t>auti</a:t>
            </a:r>
            <a:r>
              <a:rPr lang="nl-BE" dirty="0" smtClean="0"/>
              <a:t>-klassen om hun bezoek voor te bereiden</a:t>
            </a:r>
          </a:p>
          <a:p>
            <a:r>
              <a:rPr lang="nl-BE" dirty="0" smtClean="0"/>
              <a:t>Neem kleine </a:t>
            </a:r>
            <a:r>
              <a:rPr lang="nl-BE" dirty="0" smtClean="0"/>
              <a:t>stapjes, het is een proces (elke dag, niet enkel voor Erfgoeddag)</a:t>
            </a:r>
            <a:endParaRPr lang="nl-BE" dirty="0" smtClean="0"/>
          </a:p>
          <a:p>
            <a:r>
              <a:rPr lang="nl-BE" dirty="0" smtClean="0"/>
              <a:t>Zoek hulp/advies/partner</a:t>
            </a:r>
          </a:p>
          <a:p>
            <a:pPr lvl="1"/>
            <a:r>
              <a:rPr lang="nl-BE" dirty="0" smtClean="0"/>
              <a:t>Vlaamse Vereniging Autisme (ouder- en familievereniging)</a:t>
            </a:r>
          </a:p>
          <a:p>
            <a:pPr lvl="1"/>
            <a:r>
              <a:rPr lang="nl-BE" dirty="0" smtClean="0"/>
              <a:t>Autisme Centraal (kennis- en ondersteuningscentrum)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12700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814</Words>
  <Application>Microsoft Office PowerPoint</Application>
  <PresentationFormat>Breedbeeld</PresentationFormat>
  <Paragraphs>97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Kantoorthema</vt:lpstr>
      <vt:lpstr>Austismevriendelijk Aanbod</vt:lpstr>
      <vt:lpstr>Achtergrond</vt:lpstr>
      <vt:lpstr>Autisme?</vt:lpstr>
      <vt:lpstr>Sociale communicatie en interactie</vt:lpstr>
      <vt:lpstr>Repetitief gedag en specifieke interesses</vt:lpstr>
      <vt:lpstr>Zintuigelijke gevoeligheid</vt:lpstr>
      <vt:lpstr>Drempels voor bezoekers met autisme</vt:lpstr>
      <vt:lpstr>Nochtans…</vt:lpstr>
      <vt:lpstr>Eerst en vooral…</vt:lpstr>
      <vt:lpstr>Voor een bezoek</vt:lpstr>
      <vt:lpstr>Tip: Multi-sensoriële gids vòòr het bezoek</vt:lpstr>
      <vt:lpstr>Eenmaal aangekomen kan je…</vt:lpstr>
      <vt:lpstr>Tijdens een bezoek</vt:lpstr>
      <vt:lpstr>Prikkelgevoeligheid</vt:lpstr>
      <vt:lpstr>PowerPoint-presentatie</vt:lpstr>
      <vt:lpstr>PowerPoint-presentatie</vt:lpstr>
      <vt:lpstr>Tip: visuele ondersteuning/verhaallijnen</vt:lpstr>
      <vt:lpstr>Moraal van het verhaal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Austismevriendelijk aanbod</dc:title>
  <dc:creator>Bart De Nil</dc:creator>
  <cp:lastModifiedBy>Bart De Nil</cp:lastModifiedBy>
  <cp:revision>47</cp:revision>
  <dcterms:created xsi:type="dcterms:W3CDTF">2016-08-11T12:27:41Z</dcterms:created>
  <dcterms:modified xsi:type="dcterms:W3CDTF">2016-09-15T08:07:52Z</dcterms:modified>
</cp:coreProperties>
</file>