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0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67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3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5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5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40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1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68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4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60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5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3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3/2/2021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5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tte.davidsfonds.be/" TargetMode="External"/><Relationship Id="rId2" Type="http://schemas.openxmlformats.org/officeDocument/2006/relationships/hyperlink" Target="http://www.facebook.com/Davidsfondsputtebeerzelgrasheidepeuli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://www.pixabay.com/" TargetMode="External"/><Relationship Id="rId4" Type="http://schemas.openxmlformats.org/officeDocument/2006/relationships/hyperlink" Target="http://www.davidsfonds.b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F6329B-450F-4206-8E17-C2EC9ACD7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4098524"/>
            <a:ext cx="5996628" cy="2226076"/>
          </a:xfrm>
        </p:spPr>
        <p:txBody>
          <a:bodyPr anchor="ctr">
            <a:normAutofit fontScale="90000"/>
          </a:bodyPr>
          <a:lstStyle/>
          <a:p>
            <a:pPr algn="l"/>
            <a:r>
              <a:rPr lang="nl-BE" sz="5400" dirty="0"/>
              <a:t>Hoe gaan we op zoek naar een digitaal alternatief?</a:t>
            </a:r>
          </a:p>
        </p:txBody>
      </p:sp>
      <p:grpSp>
        <p:nvGrpSpPr>
          <p:cNvPr id="13" name="Bottom Right">
            <a:extLst>
              <a:ext uri="{FF2B5EF4-FFF2-40B4-BE49-F238E27FC236}">
                <a16:creationId xmlns:a16="http://schemas.microsoft.com/office/drawing/2014/main" id="{FD57FA8A-6F6A-4738-A4C4-A1CA44170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722FA65-4717-473D-935C-1E9703E21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0481A62F-BE87-4513-97B2-027784C6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00486A8-7935-4814-A88E-8AB9135699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D5DFA27-8F9C-4DAD-841C-EC15FDFDF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BD0BA0A-7296-4EF5-8B4C-9644798AB6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5F1A67E-7F6A-4D1C-9630-CEA191C725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E1300E6-8909-46D4-80E7-2122D24D35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E4C708C-5388-41A0-984B-3698E2B9EB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5D7DAE6-94E0-4A1D-92A3-7D751872B7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F513D8C-ECEE-40F4-99D3-6C744A1E9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Ondertitel 2">
            <a:extLst>
              <a:ext uri="{FF2B5EF4-FFF2-40B4-BE49-F238E27FC236}">
                <a16:creationId xmlns:a16="http://schemas.microsoft.com/office/drawing/2014/main" id="{FFE0A9DB-0096-49E7-B814-645549A07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5430" y="4085112"/>
            <a:ext cx="3997745" cy="2228758"/>
          </a:xfrm>
        </p:spPr>
        <p:txBody>
          <a:bodyPr anchor="ctr">
            <a:normAutofit/>
          </a:bodyPr>
          <a:lstStyle/>
          <a:p>
            <a:pPr algn="l"/>
            <a:endParaRPr lang="nl-BE" sz="2200" dirty="0"/>
          </a:p>
        </p:txBody>
      </p:sp>
      <p:pic>
        <p:nvPicPr>
          <p:cNvPr id="4" name="Picture 3" descr="Stapel oude en nieuwe boeken">
            <a:extLst>
              <a:ext uri="{FF2B5EF4-FFF2-40B4-BE49-F238E27FC236}">
                <a16:creationId xmlns:a16="http://schemas.microsoft.com/office/drawing/2014/main" id="{40F3842F-2797-4AD7-A214-8BB383B80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02" r="-2" b="18907"/>
          <a:stretch/>
        </p:blipFill>
        <p:spPr>
          <a:xfrm>
            <a:off x="619841" y="10"/>
            <a:ext cx="11084189" cy="3854020"/>
          </a:xfrm>
          <a:custGeom>
            <a:avLst/>
            <a:gdLst/>
            <a:ahLst/>
            <a:cxnLst/>
            <a:rect l="l" t="t" r="r" b="b"/>
            <a:pathLst>
              <a:path w="11084189" h="3854030">
                <a:moveTo>
                  <a:pt x="0" y="0"/>
                </a:moveTo>
                <a:lnTo>
                  <a:pt x="11084189" y="0"/>
                </a:lnTo>
                <a:lnTo>
                  <a:pt x="11061525" y="105743"/>
                </a:lnTo>
                <a:cubicBezTo>
                  <a:pt x="10536186" y="2244886"/>
                  <a:pt x="8264668" y="3854030"/>
                  <a:pt x="5542094" y="3854030"/>
                </a:cubicBezTo>
                <a:cubicBezTo>
                  <a:pt x="2819520" y="3854030"/>
                  <a:pt x="548002" y="2244886"/>
                  <a:pt x="22663" y="105743"/>
                </a:cubicBezTo>
                <a:close/>
              </a:path>
            </a:pathLst>
          </a:custGeom>
        </p:spPr>
      </p:pic>
      <p:grpSp>
        <p:nvGrpSpPr>
          <p:cNvPr id="25" name="Top Left">
            <a:extLst>
              <a:ext uri="{FF2B5EF4-FFF2-40B4-BE49-F238E27FC236}">
                <a16:creationId xmlns:a16="http://schemas.microsoft.com/office/drawing/2014/main" id="{FA83938A-824D-4A58-A16F-424E25498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7029D1-A024-479E-8B61-B6C59454B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D14A3F6-E603-4A77-BE8B-52A8CC119F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BABB92-B7C9-439B-A407-C26CAC92F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806CE1-04AF-4087-986A-DBEB74501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73482B9-3ACD-4DBF-BF7A-865B7BBD1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F72E41-C373-4050-A899-B9FDE5113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B521439-93BF-4D49-9EB4-9FA798186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4" name="Cross">
            <a:extLst>
              <a:ext uri="{FF2B5EF4-FFF2-40B4-BE49-F238E27FC236}">
                <a16:creationId xmlns:a16="http://schemas.microsoft.com/office/drawing/2014/main" id="{8593C7C3-23A8-4377-B2A6-0AA4120CF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" y="553414"/>
            <a:ext cx="118872" cy="118872"/>
            <a:chOff x="1175347" y="3733800"/>
            <a:chExt cx="118872" cy="118872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DF09466-D21B-48B6-B71E-2E3DC7068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19A168-D974-4872-8F82-BDB7121D1A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8" name="Cross">
            <a:extLst>
              <a:ext uri="{FF2B5EF4-FFF2-40B4-BE49-F238E27FC236}">
                <a16:creationId xmlns:a16="http://schemas.microsoft.com/office/drawing/2014/main" id="{B531CCBB-545A-412B-89AF-AEB3068A7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400" y="705814"/>
            <a:ext cx="118872" cy="118872"/>
            <a:chOff x="1175347" y="3733800"/>
            <a:chExt cx="118872" cy="11887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8FD4C8-4A36-4CB1-9391-65AA566FF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5FC3684-0929-46EE-A97F-3BEE86C8F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DED1FD0F-D78C-4FC7-B9B6-89C9B6DAE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2" y="4611898"/>
            <a:ext cx="3907536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34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92835C-5AA8-4F24-AAAD-8793751F1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Junior Journalist – februari 2021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A16DA2-9D17-4A80-AFC7-EA5C0D782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LET OP: Proclamatie werd niet toegestaan</a:t>
            </a:r>
          </a:p>
          <a:p>
            <a:r>
              <a:rPr lang="nl-BE" dirty="0"/>
              <a:t>DUS: alternatief!</a:t>
            </a:r>
          </a:p>
          <a:p>
            <a:r>
              <a:rPr lang="nl-BE" dirty="0"/>
              <a:t>Schattenzoektocht voor de genomineerden (43 leerlingen)</a:t>
            </a:r>
          </a:p>
          <a:p>
            <a:pPr lvl="1"/>
            <a:r>
              <a:rPr lang="nl-BE" dirty="0"/>
              <a:t>In papieren versie via de scholen verdeeld</a:t>
            </a:r>
          </a:p>
          <a:p>
            <a:pPr lvl="1"/>
            <a:r>
              <a:rPr lang="nl-BE" dirty="0"/>
              <a:t>Oplossing bevat plaats en tijdstip voor het afhalen van hun prijs</a:t>
            </a:r>
          </a:p>
          <a:p>
            <a:pPr lvl="1"/>
            <a:r>
              <a:rPr lang="nl-BE" dirty="0"/>
              <a:t>Verschillende versies voorzien van de schattenzoektocht.</a:t>
            </a:r>
          </a:p>
        </p:txBody>
      </p:sp>
    </p:spTree>
    <p:extLst>
      <p:ext uri="{BB962C8B-B14F-4D97-AF65-F5344CB8AC3E}">
        <p14:creationId xmlns:p14="http://schemas.microsoft.com/office/powerpoint/2010/main" val="1693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443CA1-AAE4-4169-953A-7829A8907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A880013-4874-48A9-B0D1-C37A66E72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125"/>
            <a:ext cx="4926496" cy="3694872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D727BD1-7396-4EB9-ADC8-6C1A04CDC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70" t="18342" r="13152" b="5302"/>
          <a:stretch/>
        </p:blipFill>
        <p:spPr>
          <a:xfrm>
            <a:off x="5656698" y="3180520"/>
            <a:ext cx="6190746" cy="349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20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848DF-D97A-4BBC-B00E-4DD9F3EEA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Nacht van de geschiedenis – maart 2021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D7DBDA-322D-4570-A798-FEC33318A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Voorziene lezing omtoveren tot digitale lezing</a:t>
            </a:r>
          </a:p>
          <a:p>
            <a:r>
              <a:rPr lang="nl-BE" dirty="0"/>
              <a:t>Spreker = docente, is het ‘gewoon’ om te spreken voor een digitaal publiek.</a:t>
            </a:r>
          </a:p>
          <a:p>
            <a:pPr marL="0" indent="0">
              <a:buNone/>
            </a:pPr>
            <a:r>
              <a:rPr lang="nl-BE" dirty="0"/>
              <a:t>	LET OP: ook het digitale verhaal kost geld</a:t>
            </a:r>
          </a:p>
          <a:p>
            <a:pPr marL="0" indent="0">
              <a:buNone/>
            </a:pPr>
            <a:r>
              <a:rPr lang="nl-BE" dirty="0"/>
              <a:t>	DUS: voor het eerst dit werkjaar vragen we een minimale 	bijdrage van 3 euro per gezin. </a:t>
            </a:r>
          </a:p>
        </p:txBody>
      </p:sp>
    </p:spTree>
    <p:extLst>
      <p:ext uri="{BB962C8B-B14F-4D97-AF65-F5344CB8AC3E}">
        <p14:creationId xmlns:p14="http://schemas.microsoft.com/office/powerpoint/2010/main" val="3523288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62B0A-D816-4943-8ED8-EB08235A7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EBC6D73-9A00-4428-8611-41F767C83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3024"/>
            <a:ext cx="4833730" cy="6836583"/>
          </a:xfrm>
          <a:ln>
            <a:solidFill>
              <a:srgbClr val="002060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89CA65A-D61F-4556-80A1-5EF7D6AED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35" y="351342"/>
            <a:ext cx="4131365" cy="307765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3DBE2BD-5D54-4658-8488-734C76241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35" y="3621316"/>
            <a:ext cx="4103544" cy="307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7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A5BE03-2F73-40F1-B512-3B6C525F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(Ge)zin voor (</a:t>
            </a:r>
            <a:r>
              <a:rPr lang="nl-BE" dirty="0" err="1"/>
              <a:t>digi</a:t>
            </a:r>
            <a:r>
              <a:rPr lang="nl-BE" dirty="0"/>
              <a:t>)taal – maart 2021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FF2ECF-0130-4B76-B280-24E41B848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Gezinsquiz wordt omgevormd tot een digitale gezinsquiz</a:t>
            </a:r>
          </a:p>
          <a:p>
            <a:r>
              <a:rPr lang="nl-BE" dirty="0"/>
              <a:t>Promotie via papieren flyer in de scholen</a:t>
            </a:r>
          </a:p>
          <a:p>
            <a:pPr marL="0" indent="0">
              <a:buNone/>
            </a:pPr>
            <a:r>
              <a:rPr lang="nl-BE" dirty="0"/>
              <a:t>	LET OP: andere soort vragen, andere manier van werken</a:t>
            </a:r>
          </a:p>
          <a:p>
            <a:pPr marL="0" indent="0">
              <a:buNone/>
            </a:pPr>
            <a:r>
              <a:rPr lang="nl-BE" dirty="0"/>
              <a:t>	DUS: </a:t>
            </a:r>
          </a:p>
          <a:p>
            <a:pPr lvl="2"/>
            <a:r>
              <a:rPr lang="nl-BE" dirty="0"/>
              <a:t>één van de bestuursleden is ICT-docente en is op de hoogte van de mogelijkheden om een quiz digitaal te laten doorgaan</a:t>
            </a:r>
          </a:p>
          <a:p>
            <a:pPr lvl="2"/>
            <a:r>
              <a:rPr lang="nl-BE" dirty="0"/>
              <a:t>Internet is vrij beschikbaar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79555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094A05-5352-4116-AB63-BD3786EBF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EF6B944-0C61-4A3B-9DFD-073C48855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8" y="365125"/>
            <a:ext cx="6153433" cy="4351338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3B0DF0D-D3FF-45F7-8783-C2DA09576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550" y="365125"/>
            <a:ext cx="2381250" cy="33718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13BBC52-354D-4F5D-B860-89310CADF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550" y="3935274"/>
            <a:ext cx="238125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57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EBD5C2-58B6-41EC-B7E7-B4A3C287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Plantenbeurs – april 2021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B3111A-F565-4CC9-9B21-760E3911D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Evenement met enkele duizenden aanwezigen kan momenteel absoluut niet doorgaan </a:t>
            </a:r>
            <a:r>
              <a:rPr lang="nl-BE" dirty="0">
                <a:sym typeface="Wingdings" panose="05000000000000000000" pitchFamily="2" charset="2"/>
              </a:rPr>
              <a:t>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	LET OP: echt alternatief was er niet</a:t>
            </a:r>
          </a:p>
          <a:p>
            <a:pPr marL="0" indent="0">
              <a:buNone/>
            </a:pPr>
            <a:r>
              <a:rPr lang="nl-BE" dirty="0"/>
              <a:t>	DUS: plantenquiz op facebook, website tijdens de duur 	van de beurs. Prijs: plantenpakket.</a:t>
            </a:r>
          </a:p>
          <a:p>
            <a:pPr marL="457200" lvl="1" indent="0">
              <a:buNone/>
            </a:pPr>
            <a:r>
              <a:rPr lang="nl-BE" dirty="0"/>
              <a:t>	Noot: </a:t>
            </a:r>
          </a:p>
          <a:p>
            <a:pPr marL="457200" lvl="1" indent="0">
              <a:buNone/>
            </a:pPr>
            <a:r>
              <a:rPr lang="nl-BE" dirty="0"/>
              <a:t>	LET OP: beurs zorgt voor de financiën voor een werkjaar!</a:t>
            </a:r>
          </a:p>
          <a:p>
            <a:pPr marL="457200" lvl="1" indent="0">
              <a:buNone/>
            </a:pPr>
            <a:r>
              <a:rPr lang="nl-BE" dirty="0"/>
              <a:t>	DUS: gelukkige is er het coronafonds (1.700 euro in 2020)</a:t>
            </a:r>
          </a:p>
        </p:txBody>
      </p:sp>
    </p:spTree>
    <p:extLst>
      <p:ext uri="{BB962C8B-B14F-4D97-AF65-F5344CB8AC3E}">
        <p14:creationId xmlns:p14="http://schemas.microsoft.com/office/powerpoint/2010/main" val="438413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3498D-AD02-467A-B55A-D966211D0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7D3590E-E0E9-4E4A-B0A6-6858A3F35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9" y="365125"/>
            <a:ext cx="5794668" cy="3863112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2D71C6D-8168-4988-A7AC-C97E5AA63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95582"/>
            <a:ext cx="5925378" cy="395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84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29EB54-C2E6-4D85-B08D-243DF428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dirty="0"/>
              <a:t>Erfgoeddag – 24-25 april 2021                    </a:t>
            </a:r>
            <a:r>
              <a:rPr lang="nl-BE" sz="4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liefde ligt er in den avond…                                        </a:t>
            </a:r>
            <a:br>
              <a:rPr lang="nl-BE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E79A86-8B45-466C-B6DD-DAD648601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BASIS: prieeltje + Alice Nahon</a:t>
            </a:r>
          </a:p>
          <a:p>
            <a:pPr lvl="1"/>
            <a:r>
              <a:rPr lang="nl-BE" dirty="0"/>
              <a:t>100 jaar geleden: ‘t Is goed in ‘t eigen hert te kijken…</a:t>
            </a:r>
          </a:p>
          <a:p>
            <a:pPr lvl="1"/>
            <a:r>
              <a:rPr lang="nl-BE" dirty="0"/>
              <a:t>Heropgebouwd ‘tuinpaviljoentje’ door Davidsfonds</a:t>
            </a:r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7E3ED8-E2C7-4D76-A646-00E6FA500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208" y="3684104"/>
            <a:ext cx="3103143" cy="346544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2CD823E-C68B-4035-B159-6B0AC3DCE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9806"/>
            <a:ext cx="2543393" cy="38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87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1FC88-1CB5-4311-B048-4DDAA82F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6061AF-0163-4C14-9A39-F9626BC11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Mini-expo in het prieeltje</a:t>
            </a:r>
          </a:p>
          <a:p>
            <a:pPr lvl="1"/>
            <a:r>
              <a:rPr lang="nl-BE" dirty="0"/>
              <a:t>Klein heropgebouwd gebouw</a:t>
            </a:r>
          </a:p>
          <a:p>
            <a:pPr lvl="1"/>
            <a:r>
              <a:rPr lang="nl-BE" dirty="0"/>
              <a:t>één per één te bezoeken</a:t>
            </a:r>
          </a:p>
          <a:p>
            <a:pPr lvl="1"/>
            <a:r>
              <a:rPr lang="nl-BE" dirty="0"/>
              <a:t>Tekst en foto’s worden ook gedeeld                                                                via onze website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CBBEF81-89EC-4584-A188-6C3AA8B2C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003" y="503583"/>
            <a:ext cx="4557797" cy="549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88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43DDC-1387-4F53-8A4C-A33E864C1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Van </a:t>
            </a:r>
            <a:r>
              <a:rPr lang="nl-BE" i="1" dirty="0"/>
              <a:t>Oh neen </a:t>
            </a:r>
            <a:r>
              <a:rPr lang="nl-BE" dirty="0"/>
              <a:t>naar </a:t>
            </a:r>
            <a:r>
              <a:rPr lang="nl-BE" i="1" dirty="0"/>
              <a:t>Ah ja</a:t>
            </a:r>
            <a:r>
              <a:rPr lang="nl-BE" dirty="0"/>
              <a:t>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E4DC2F-B0D1-4088-B863-D8CD38755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Tijdens de Corona periode heb je als vereniging twee opties:</a:t>
            </a:r>
          </a:p>
          <a:p>
            <a:pPr lvl="1"/>
            <a:r>
              <a:rPr lang="nl-BE" dirty="0"/>
              <a:t>Alles annuleren/uitstellen tot latere datum: OH NEEN</a:t>
            </a:r>
          </a:p>
          <a:p>
            <a:pPr lvl="1"/>
            <a:r>
              <a:rPr lang="nl-BE" dirty="0"/>
              <a:t>Voor elke activiteit een passend alternatief zoeken: AH JA</a:t>
            </a:r>
          </a:p>
          <a:p>
            <a:pPr lvl="1"/>
            <a:endParaRPr lang="nl-BE" dirty="0"/>
          </a:p>
          <a:p>
            <a:pPr marL="457200" lvl="1" indent="0">
              <a:buNone/>
            </a:pPr>
            <a:r>
              <a:rPr lang="nl-BE" dirty="0">
                <a:sym typeface="Wingdings" panose="05000000000000000000" pitchFamily="2" charset="2"/>
              </a:rPr>
              <a:t>	 op stap doorheen het  lopende jaarprogramma van een  		doorsnee Davidsfondsafdeling in Vlaanderen </a:t>
            </a:r>
          </a:p>
          <a:p>
            <a:pPr marL="457200" lvl="1" indent="0">
              <a:buNone/>
            </a:pPr>
            <a:r>
              <a:rPr lang="nl-BE" dirty="0">
                <a:sym typeface="Wingdings" panose="05000000000000000000" pitchFamily="2" charset="2"/>
              </a:rPr>
              <a:t>	 alternatief =/= digitaal</a:t>
            </a:r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71208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823B0C-6BC2-4CB5-A1B2-C8026983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6335D7-5C8A-4EB6-BEF3-B1C0E147C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Wandeling rond de ‘nachtelijke’ gedichten                              van Alice Nahon</a:t>
            </a:r>
          </a:p>
          <a:p>
            <a:pPr lvl="1"/>
            <a:r>
              <a:rPr lang="nl-BE" dirty="0"/>
              <a:t>Uitbreiden naar twee weken</a:t>
            </a:r>
          </a:p>
          <a:p>
            <a:pPr lvl="1"/>
            <a:r>
              <a:rPr lang="nl-BE" dirty="0"/>
              <a:t>I.s.m. dienst toerisme (bewegwijzering, plan)</a:t>
            </a:r>
          </a:p>
          <a:p>
            <a:pPr lvl="1"/>
            <a:r>
              <a:rPr lang="nl-BE" dirty="0"/>
              <a:t>Onderweg panelen met ‘nachtelijke gedichten’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B0FCC90-3A6C-48D9-A9CD-0710F1B26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070" y="1925120"/>
            <a:ext cx="2115495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42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40B3A-626D-4784-94E9-802A1C29D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4B8096-1084-4E6D-9F87-122C3F674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dirty="0"/>
              <a:t>Brochure </a:t>
            </a:r>
            <a:r>
              <a:rPr lang="nl-BE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liefde ligt er in den avond…                                   </a:t>
            </a:r>
            <a:endParaRPr lang="nl-BE" dirty="0"/>
          </a:p>
          <a:p>
            <a:pPr lvl="1"/>
            <a:r>
              <a:rPr lang="nl-BE" dirty="0"/>
              <a:t>In papieren versie</a:t>
            </a:r>
          </a:p>
          <a:p>
            <a:pPr lvl="1"/>
            <a:r>
              <a:rPr lang="nl-BE" dirty="0"/>
              <a:t>In digitale versie</a:t>
            </a:r>
          </a:p>
          <a:p>
            <a:pPr lvl="1"/>
            <a:r>
              <a:rPr lang="nl-BE" dirty="0"/>
              <a:t>Na erfgoeddag af te halen in de bib</a:t>
            </a:r>
          </a:p>
          <a:p>
            <a:pPr lvl="1"/>
            <a:r>
              <a:rPr lang="nl-BE" dirty="0"/>
              <a:t>= gratis, dankzij ondersteuning van                                                       gemeente en </a:t>
            </a:r>
            <a:r>
              <a:rPr lang="nl-BE" dirty="0" err="1"/>
              <a:t>erfgoedcel</a:t>
            </a:r>
            <a:r>
              <a:rPr lang="nl-BE" dirty="0"/>
              <a:t>.</a:t>
            </a: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28A287D-81FC-4C73-96A3-9FCF04EBB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35" t="28009" r="37608" b="12252"/>
          <a:stretch/>
        </p:blipFill>
        <p:spPr>
          <a:xfrm>
            <a:off x="7540488" y="794440"/>
            <a:ext cx="3684106" cy="505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4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557E5D-9D27-475A-873A-1CF47E0A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Doorlopend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3FB11E-EEB8-4F9C-98D2-194CAFCCB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dirty="0"/>
              <a:t>Facebook</a:t>
            </a:r>
          </a:p>
          <a:p>
            <a:pPr lvl="1"/>
            <a:r>
              <a:rPr lang="nl-BE" dirty="0"/>
              <a:t>+/- wekelijks op donderdag een wist-je-datje</a:t>
            </a:r>
          </a:p>
          <a:p>
            <a:pPr lvl="1"/>
            <a:r>
              <a:rPr lang="nl-BE" dirty="0"/>
              <a:t>Verslagen en foto’s van activiteiten</a:t>
            </a:r>
          </a:p>
          <a:p>
            <a:pPr lvl="1"/>
            <a:r>
              <a:rPr lang="nl-BE" dirty="0"/>
              <a:t>Aankondigingen</a:t>
            </a:r>
          </a:p>
          <a:p>
            <a:pPr lvl="1"/>
            <a:r>
              <a:rPr lang="nl-BE" dirty="0"/>
              <a:t>Delen!</a:t>
            </a:r>
          </a:p>
          <a:p>
            <a:pPr lvl="1"/>
            <a:r>
              <a:rPr lang="nl-BE" dirty="0"/>
              <a:t>Erfgoeddag-periode: dagelijks een gedicht van Alice Nahon 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3AE3B"/>
              </a:buClr>
              <a:buSzTx/>
              <a:buFont typeface="Avenir Next LT Pro" panose="020B0504020202020204" pitchFamily="34" charset="0"/>
              <a:buChar char="+"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41252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Band met de leden onderhouden!</a:t>
            </a:r>
          </a:p>
          <a:p>
            <a:pPr lvl="1">
              <a:spcBef>
                <a:spcPts val="1000"/>
              </a:spcBef>
              <a:buClr>
                <a:srgbClr val="93AE3B"/>
              </a:buClr>
              <a:defRPr/>
            </a:pPr>
            <a:r>
              <a:rPr lang="nl-BE" dirty="0">
                <a:solidFill>
                  <a:srgbClr val="412524"/>
                </a:solidFill>
                <a:latin typeface="Avenir Next LT Pro"/>
              </a:rPr>
              <a:t>Kaart</a:t>
            </a:r>
          </a:p>
          <a:p>
            <a:pPr lvl="1">
              <a:spcBef>
                <a:spcPts val="1000"/>
              </a:spcBef>
              <a:buClr>
                <a:srgbClr val="93AE3B"/>
              </a:buClr>
              <a:defRPr/>
            </a:pPr>
            <a:r>
              <a:rPr kumimoji="0" lang="nl-BE" b="0" i="0" u="none" strike="noStrike" kern="1200" cap="none" spc="0" normalizeH="0" baseline="0" noProof="0" dirty="0">
                <a:ln>
                  <a:noFill/>
                </a:ln>
                <a:solidFill>
                  <a:srgbClr val="41252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Nieuwsbrief</a:t>
            </a:r>
          </a:p>
          <a:p>
            <a:pPr lvl="1">
              <a:spcBef>
                <a:spcPts val="1000"/>
              </a:spcBef>
              <a:buClr>
                <a:srgbClr val="93AE3B"/>
              </a:buClr>
              <a:defRPr/>
            </a:pPr>
            <a:r>
              <a:rPr kumimoji="0" lang="nl-BE" b="0" i="0" u="none" strike="noStrike" kern="1200" cap="none" spc="0" normalizeH="0" baseline="0" noProof="0" dirty="0">
                <a:ln>
                  <a:noFill/>
                </a:ln>
                <a:solidFill>
                  <a:srgbClr val="41252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E-mail</a:t>
            </a:r>
          </a:p>
          <a:p>
            <a:pPr lvl="1">
              <a:spcBef>
                <a:spcPts val="1000"/>
              </a:spcBef>
              <a:buClr>
                <a:srgbClr val="93AE3B"/>
              </a:buClr>
              <a:defRPr/>
            </a:pPr>
            <a:r>
              <a:rPr kumimoji="0" lang="nl-BE" b="0" i="0" u="none" strike="noStrike" kern="1200" cap="none" spc="0" normalizeH="0" baseline="0" noProof="0" dirty="0">
                <a:ln>
                  <a:noFill/>
                </a:ln>
                <a:solidFill>
                  <a:srgbClr val="41252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…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06508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5EE52-ACC1-49D3-BB7E-A1D16D227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Andere tijden vragen andere inspanningen!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871FA5-CBC1-4514-B844-46C2D0560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Denk aan je medewerkers, bestuursleden.                               Ook al is er nu misschien minder publiek, de inspanningen voor de medewerkers zijn dubbel zo hoog. </a:t>
            </a:r>
            <a:br>
              <a:rPr lang="nl-BE" dirty="0"/>
            </a:br>
            <a:r>
              <a:rPr lang="nl-BE" dirty="0"/>
              <a:t>Dankjewel is dan meer dan welkom!</a:t>
            </a:r>
          </a:p>
          <a:p>
            <a:r>
              <a:rPr lang="nl-BE" dirty="0"/>
              <a:t>DUS: Week van de vrijwilliger</a:t>
            </a:r>
          </a:p>
          <a:p>
            <a:pPr lvl="1"/>
            <a:r>
              <a:rPr lang="nl-BE" dirty="0"/>
              <a:t>Thema Davidsfonds 2020-2021: schatten</a:t>
            </a:r>
          </a:p>
          <a:p>
            <a:pPr lvl="1"/>
            <a:r>
              <a:rPr lang="nl-BE" dirty="0"/>
              <a:t>Dialect voor schat = </a:t>
            </a:r>
            <a:r>
              <a:rPr lang="nl-BE" dirty="0" err="1"/>
              <a:t>sjoeke</a:t>
            </a:r>
            <a:endParaRPr lang="nl-BE" dirty="0"/>
          </a:p>
          <a:p>
            <a:pPr lvl="1"/>
            <a:r>
              <a:rPr lang="nl-BE" dirty="0"/>
              <a:t>Sjoeke = ook het Putse dialect voor eclair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28433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82DCE-54CB-4BA2-BC4A-496EF9889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Denk aan de week van de vrijwilliger!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90A39A4-8BF6-4778-B709-F49D15286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4336" y="1378226"/>
            <a:ext cx="8328706" cy="526256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906160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B51370-B6EF-4044-B125-B307F3E3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Bedankt!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09F25C-A0D5-4CFE-954C-648DB987E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Info:</a:t>
            </a:r>
          </a:p>
          <a:p>
            <a:pPr lvl="1"/>
            <a:r>
              <a:rPr lang="nl-BE" dirty="0">
                <a:hlinkClick r:id="rId2"/>
              </a:rPr>
              <a:t>www.facebook.com/Davidsfondsputtebeerzelgrasheidepeulis</a:t>
            </a:r>
            <a:endParaRPr lang="nl-BE" dirty="0"/>
          </a:p>
          <a:p>
            <a:pPr lvl="1"/>
            <a:r>
              <a:rPr lang="nl-BE" dirty="0">
                <a:hlinkClick r:id="rId3"/>
              </a:rPr>
              <a:t>www.putte.davidsfonds.be</a:t>
            </a:r>
            <a:endParaRPr lang="nl-BE" dirty="0"/>
          </a:p>
          <a:p>
            <a:pPr lvl="1"/>
            <a:r>
              <a:rPr lang="nl-BE" dirty="0">
                <a:hlinkClick r:id="rId4"/>
              </a:rPr>
              <a:t>www.davidsfonds.be</a:t>
            </a:r>
            <a:endParaRPr lang="nl-BE" dirty="0"/>
          </a:p>
          <a:p>
            <a:pPr lvl="1"/>
            <a:r>
              <a:rPr lang="nl-BE" dirty="0">
                <a:hlinkClick r:id="rId5"/>
              </a:rPr>
              <a:t>www.pixabay.com</a:t>
            </a:r>
            <a:r>
              <a:rPr lang="nl-BE" dirty="0"/>
              <a:t> </a:t>
            </a:r>
          </a:p>
          <a:p>
            <a:pPr lvl="1"/>
            <a:endParaRPr lang="nl-BE" dirty="0"/>
          </a:p>
          <a:p>
            <a:pPr marL="457200" lvl="1" indent="0">
              <a:buNone/>
            </a:pPr>
            <a:endParaRPr lang="nl-BE" dirty="0"/>
          </a:p>
          <a:p>
            <a:pPr marL="457200" lvl="1" indent="0">
              <a:buNone/>
            </a:pPr>
            <a:endParaRPr lang="nl-BE" dirty="0"/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E42465B-39CA-4271-8064-F033AE9C0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1007" y="3190461"/>
            <a:ext cx="440969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0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5C486-BD3B-4BC0-8DCC-D5B9E1ACE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September/oktober 2020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FB5DB0-E810-4DE5-88F9-CCA0145CC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Rekening houdend met de toen geldende coronamaatregelen konden volgende activiteiten wel doorgaan:</a:t>
            </a:r>
          </a:p>
          <a:p>
            <a:pPr lvl="1"/>
            <a:r>
              <a:rPr lang="nl-BE" dirty="0"/>
              <a:t>Vers geperst / OMD</a:t>
            </a:r>
          </a:p>
          <a:p>
            <a:pPr lvl="1"/>
            <a:r>
              <a:rPr lang="nl-BE" dirty="0"/>
              <a:t>Muzikale lezing rond                                                                                         250 jaar Beethoven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6189431-783C-4D6D-8E8C-4DBBB4D55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96" y="3180157"/>
            <a:ext cx="5663058" cy="331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94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D3426E-6ED6-4FC9-87A9-25D24CA62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Pecha</a:t>
            </a:r>
            <a:r>
              <a:rPr lang="nl-BE" dirty="0"/>
              <a:t> </a:t>
            </a:r>
            <a:r>
              <a:rPr lang="nl-BE" dirty="0" err="1"/>
              <a:t>Kucha</a:t>
            </a:r>
            <a:r>
              <a:rPr lang="nl-BE" dirty="0"/>
              <a:t> avond – november 2020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8B78DB-2A83-4ECC-98BD-F005873F7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Eerste kopzorgen voor onze vereniging … en voor alle andere verenigingen.</a:t>
            </a:r>
          </a:p>
          <a:p>
            <a:r>
              <a:rPr lang="nl-BE" dirty="0"/>
              <a:t>Vlaanderen zat in een “</a:t>
            </a:r>
            <a:r>
              <a:rPr lang="nl-BE" dirty="0" err="1"/>
              <a:t>lockdowm</a:t>
            </a:r>
            <a:r>
              <a:rPr lang="nl-BE" dirty="0"/>
              <a:t>”</a:t>
            </a:r>
          </a:p>
          <a:p>
            <a:r>
              <a:rPr lang="nl-BE" dirty="0"/>
              <a:t>Alternatief: digitale versie </a:t>
            </a:r>
          </a:p>
          <a:p>
            <a:pPr lvl="1"/>
            <a:r>
              <a:rPr lang="nl-BE" dirty="0"/>
              <a:t>Elke deelnemer deelde zijn/haar presentatie</a:t>
            </a:r>
          </a:p>
          <a:p>
            <a:pPr lvl="1"/>
            <a:r>
              <a:rPr lang="nl-BE" dirty="0" err="1"/>
              <a:t>Mogelijkeheid</a:t>
            </a:r>
            <a:r>
              <a:rPr lang="nl-BE" dirty="0"/>
              <a:t> tot vragen stellen nadien aan de deelnemers</a:t>
            </a:r>
          </a:p>
          <a:p>
            <a:pPr lvl="1"/>
            <a:endParaRPr lang="nl-BE" dirty="0"/>
          </a:p>
          <a:p>
            <a:pPr marL="457200" lvl="1" indent="0">
              <a:buNone/>
            </a:pPr>
            <a:r>
              <a:rPr lang="nl-BE" dirty="0"/>
              <a:t>LET OP: soms lukte het delen niet.</a:t>
            </a:r>
            <a:br>
              <a:rPr lang="nl-BE" dirty="0"/>
            </a:br>
            <a:r>
              <a:rPr lang="nl-BE" dirty="0"/>
              <a:t>DUS: vraag vooraf een kopie van elke voorstelling.</a:t>
            </a:r>
          </a:p>
        </p:txBody>
      </p:sp>
    </p:spTree>
    <p:extLst>
      <p:ext uri="{BB962C8B-B14F-4D97-AF65-F5344CB8AC3E}">
        <p14:creationId xmlns:p14="http://schemas.microsoft.com/office/powerpoint/2010/main" val="1865249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73D93-8B2F-4524-A714-BF297786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DEBFA53-EBE5-477F-B1D1-B25913264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6" y="834886"/>
            <a:ext cx="5130670" cy="2884593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3AFD362-3986-433C-8AC5-10C6641EE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54" y="1830822"/>
            <a:ext cx="5685183" cy="31963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E6A667D-7703-4A51-876E-5014BEDFB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97" y="4189240"/>
            <a:ext cx="5685182" cy="319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79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DEC267-1B1A-4FFD-915B-06F03BC83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Kerstvertelling met muzikale omlijsting – december 2020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C4C67F-0F6D-4C70-B1C0-4BA2193E4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Van gezellige avond met woord, muziek en gebak </a:t>
            </a:r>
          </a:p>
          <a:p>
            <a:r>
              <a:rPr lang="nl-BE" dirty="0"/>
              <a:t>Naar een wandeling gedurende de kerstperiode</a:t>
            </a:r>
          </a:p>
          <a:p>
            <a:r>
              <a:rPr lang="nl-BE" dirty="0"/>
              <a:t>HOE: wandeling op basis van plan met tussenstops + QR-codes (dia via YouTube werden bekeken).</a:t>
            </a:r>
          </a:p>
          <a:p>
            <a:pPr marL="0" indent="0">
              <a:buNone/>
            </a:pPr>
            <a:r>
              <a:rPr lang="nl-BE" dirty="0"/>
              <a:t>	LET OP: niet iedereen heeft een geschikte GSM</a:t>
            </a:r>
          </a:p>
          <a:p>
            <a:pPr marL="0" indent="0">
              <a:buNone/>
            </a:pPr>
            <a:r>
              <a:rPr lang="nl-BE" dirty="0"/>
              <a:t>	DUS: ook wandelroute in papieren versie</a:t>
            </a:r>
          </a:p>
        </p:txBody>
      </p:sp>
    </p:spTree>
    <p:extLst>
      <p:ext uri="{BB962C8B-B14F-4D97-AF65-F5344CB8AC3E}">
        <p14:creationId xmlns:p14="http://schemas.microsoft.com/office/powerpoint/2010/main" val="680825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66566C-EF8C-4E6C-BDDD-821D3F11E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95397EE-8E97-4CA4-99FE-5DB8AA3C6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1869"/>
            <a:ext cx="6523821" cy="4351338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0DE2F7E-395A-4961-A3D5-D2F65B593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861" y="2264467"/>
            <a:ext cx="5928139" cy="444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29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108644-E687-410F-A198-D07DA1876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Toast Literair – januari 2021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296641-5EF2-4626-B17F-0ABD9053C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LITERAIR - alternatief: digitale versie van de voorziene lezing.</a:t>
            </a:r>
          </a:p>
          <a:p>
            <a:r>
              <a:rPr lang="nl-BE" dirty="0"/>
              <a:t>TOAST – alternatief: aan de deelnemers een pakket bezorgen met drank en hapjes</a:t>
            </a:r>
            <a:br>
              <a:rPr lang="nl-BE" dirty="0"/>
            </a:br>
            <a:endParaRPr lang="nl-BE" dirty="0"/>
          </a:p>
          <a:p>
            <a:pPr marL="0" indent="0">
              <a:buNone/>
            </a:pPr>
            <a:r>
              <a:rPr lang="nl-BE" dirty="0"/>
              <a:t>	LET OP: test en realiteit zijn anders</a:t>
            </a:r>
            <a:br>
              <a:rPr lang="nl-BE" dirty="0"/>
            </a:br>
            <a:r>
              <a:rPr lang="nl-BE" dirty="0"/>
              <a:t>	DUS: testomgeving = reële omgeving!</a:t>
            </a:r>
          </a:p>
        </p:txBody>
      </p:sp>
    </p:spTree>
    <p:extLst>
      <p:ext uri="{BB962C8B-B14F-4D97-AF65-F5344CB8AC3E}">
        <p14:creationId xmlns:p14="http://schemas.microsoft.com/office/powerpoint/2010/main" val="329193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F69CA-3D50-4B59-B33A-B1810A5B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734CCC4-45A1-4333-A9E8-002B2BE15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9" y="182355"/>
            <a:ext cx="3263503" cy="4351338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4D0AE31-ECCF-4D58-813C-B33289FCC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770" y="1873458"/>
            <a:ext cx="5801785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39223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AnalogousFromRegularSeedRightStep">
      <a:dk1>
        <a:srgbClr val="000000"/>
      </a:dk1>
      <a:lt1>
        <a:srgbClr val="FFFFFF"/>
      </a:lt1>
      <a:dk2>
        <a:srgbClr val="412524"/>
      </a:dk2>
      <a:lt2>
        <a:srgbClr val="E2E8E5"/>
      </a:lt2>
      <a:accent1>
        <a:srgbClr val="CB447E"/>
      </a:accent1>
      <a:accent2>
        <a:srgbClr val="BA3334"/>
      </a:accent2>
      <a:accent3>
        <a:srgbClr val="CB7B44"/>
      </a:accent3>
      <a:accent4>
        <a:srgbClr val="BAA233"/>
      </a:accent4>
      <a:accent5>
        <a:srgbClr val="93AE3B"/>
      </a:accent5>
      <a:accent6>
        <a:srgbClr val="60B732"/>
      </a:accent6>
      <a:hlink>
        <a:srgbClr val="31956A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781</Words>
  <Application>Microsoft Office PowerPoint</Application>
  <PresentationFormat>Breedbeeld</PresentationFormat>
  <Paragraphs>104</Paragraphs>
  <Slides>25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1" baseType="lpstr">
      <vt:lpstr>Arial</vt:lpstr>
      <vt:lpstr>Avenir Next LT Pro</vt:lpstr>
      <vt:lpstr>AvenirNext LT Pro Medium</vt:lpstr>
      <vt:lpstr>Calibri</vt:lpstr>
      <vt:lpstr>Posterama</vt:lpstr>
      <vt:lpstr>ExploreVTI</vt:lpstr>
      <vt:lpstr>Hoe gaan we op zoek naar een digitaal alternatief?</vt:lpstr>
      <vt:lpstr>Van Oh neen naar Ah ja!</vt:lpstr>
      <vt:lpstr>September/oktober 2020</vt:lpstr>
      <vt:lpstr>Pecha Kucha avond – november 2020</vt:lpstr>
      <vt:lpstr>PowerPoint-presentatie</vt:lpstr>
      <vt:lpstr>Kerstvertelling met muzikale omlijsting – december 2020</vt:lpstr>
      <vt:lpstr>PowerPoint-presentatie</vt:lpstr>
      <vt:lpstr>Toast Literair – januari 2021</vt:lpstr>
      <vt:lpstr>PowerPoint-presentatie</vt:lpstr>
      <vt:lpstr>Junior Journalist – februari 2021</vt:lpstr>
      <vt:lpstr>PowerPoint-presentatie</vt:lpstr>
      <vt:lpstr>Nacht van de geschiedenis – maart 2021</vt:lpstr>
      <vt:lpstr>PowerPoint-presentatie</vt:lpstr>
      <vt:lpstr>(Ge)zin voor (digi)taal – maart 2021</vt:lpstr>
      <vt:lpstr>PowerPoint-presentatie</vt:lpstr>
      <vt:lpstr>Plantenbeurs – april 2021</vt:lpstr>
      <vt:lpstr>PowerPoint-presentatie</vt:lpstr>
      <vt:lpstr>Erfgoeddag – 24-25 april 2021                    En liefde ligt er in den avond…                                         </vt:lpstr>
      <vt:lpstr>PowerPoint-presentatie</vt:lpstr>
      <vt:lpstr>PowerPoint-presentatie</vt:lpstr>
      <vt:lpstr>PowerPoint-presentatie</vt:lpstr>
      <vt:lpstr>Doorlopend</vt:lpstr>
      <vt:lpstr>Andere tijden vragen andere inspanningen!</vt:lpstr>
      <vt:lpstr>Denk aan de week van de vrijwilliger!</vt:lpstr>
      <vt:lpstr>Bedankt!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gaan we op zoek naar een digitaal alternatief?</dc:title>
  <dc:creator>Robby Goovaerts</dc:creator>
  <cp:lastModifiedBy>Tine Vandezande</cp:lastModifiedBy>
  <cp:revision>12</cp:revision>
  <dcterms:created xsi:type="dcterms:W3CDTF">2021-02-21T08:05:56Z</dcterms:created>
  <dcterms:modified xsi:type="dcterms:W3CDTF">2021-03-02T09:03:45Z</dcterms:modified>
</cp:coreProperties>
</file>