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78" r:id="rId7"/>
    <p:sldId id="264" r:id="rId8"/>
    <p:sldId id="257" r:id="rId9"/>
    <p:sldId id="259" r:id="rId10"/>
    <p:sldId id="260" r:id="rId11"/>
    <p:sldId id="261" r:id="rId12"/>
    <p:sldId id="262" r:id="rId13"/>
    <p:sldId id="263" r:id="rId14"/>
    <p:sldId id="265" r:id="rId15"/>
    <p:sldId id="267" r:id="rId16"/>
    <p:sldId id="268" r:id="rId17"/>
    <p:sldId id="266" r:id="rId18"/>
    <p:sldId id="269" r:id="rId19"/>
    <p:sldId id="270" r:id="rId20"/>
    <p:sldId id="271" r:id="rId21"/>
    <p:sldId id="272" r:id="rId22"/>
    <p:sldId id="274" r:id="rId23"/>
    <p:sldId id="275" r:id="rId24"/>
    <p:sldId id="276" r:id="rId25"/>
    <p:sldId id="277" r:id="rId2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ED39C2-5AA4-483D-90CD-D6EE17914094}" v="51" dt="2020-06-18T09:11:33.4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C4F77-6C36-4F13-8F5F-71DC9FC93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11D19E-AEE2-4758-8902-85C058288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4C595-8BCF-4D66-A8BD-105F78A82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9FEE-2CC2-4755-850E-EEFA895B8AC1}" type="datetimeFigureOut">
              <a:rPr lang="nl-BE" smtClean="0"/>
              <a:t>18/06/2020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5DA8E-367F-49BF-8252-34D5A99B0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619A4-065B-4862-BCDC-E4975E79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56D2-3B8F-430F-8A7A-58E48A5C7F3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0267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E2A64-86B5-4FBA-8B98-9541CF882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96A577-A0D1-4CD3-A41C-4A7D1650C8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FA371-5B1E-4B8D-B638-0CE77E23C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9FEE-2CC2-4755-850E-EEFA895B8AC1}" type="datetimeFigureOut">
              <a:rPr lang="nl-BE" smtClean="0"/>
              <a:t>18/06/2020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338D6-5975-4FEA-A7BD-5D467A3BB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5FC4E-AC5B-4D6C-87E0-AC7038FED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56D2-3B8F-430F-8A7A-58E48A5C7F3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0423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156A65-6EB5-4173-B409-7A6F6C46B8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4D4FDA-2912-4B22-91AA-D53C5A17E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AB04D-08C3-4179-8A89-B03DBA564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9FEE-2CC2-4755-850E-EEFA895B8AC1}" type="datetimeFigureOut">
              <a:rPr lang="nl-BE" smtClean="0"/>
              <a:t>18/06/2020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C9A9C-D62E-4196-AF98-AC3884A48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56CED-19B1-4CE7-81F3-454848461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56D2-3B8F-430F-8A7A-58E48A5C7F3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216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97803-39DF-461D-9D7E-F322528F7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F89DD-B9D1-415F-A356-206C9DE5E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667D0-8D1F-4C2C-BBEB-0FE6800D5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9FEE-2CC2-4755-850E-EEFA895B8AC1}" type="datetimeFigureOut">
              <a:rPr lang="nl-BE" smtClean="0"/>
              <a:t>18/06/2020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0EE57-0E32-4BFA-9201-94080EF89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83482-8687-43F0-811C-8EB848A1D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56D2-3B8F-430F-8A7A-58E48A5C7F3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0763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EA910-2172-4CEF-8614-374ACC8C3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70AC1-DD6A-45A0-985E-59668B40B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BE1E7-A2D1-41E1-9C59-CDD164B7D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9FEE-2CC2-4755-850E-EEFA895B8AC1}" type="datetimeFigureOut">
              <a:rPr lang="nl-BE" smtClean="0"/>
              <a:t>18/06/2020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251E5-E362-4C0F-B07E-BAE78CD40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AE47B-91B9-4A80-8B91-3DD265AAC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56D2-3B8F-430F-8A7A-58E48A5C7F3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84719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DC4F1-A34C-4E01-8427-813D49B2D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14435-985D-40CE-830A-12F8438616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F222-68A9-4713-81CA-9629CA94C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74F2E-1A60-4DBB-8931-222A1C547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9FEE-2CC2-4755-850E-EEFA895B8AC1}" type="datetimeFigureOut">
              <a:rPr lang="nl-BE" smtClean="0"/>
              <a:t>18/06/2020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01B0EA-FDCE-4158-95C3-396E9E080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04F91-0074-46DA-8747-3B4ADC5FF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56D2-3B8F-430F-8A7A-58E48A5C7F3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7221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A8A28-5408-4B8A-A317-D39ACEE0A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201F-6F10-42B4-9023-072F1D9E7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12C43-90C1-4F47-900C-90488E916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27AE7D-4955-4C5E-9128-DC47299884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79BBCF-B617-41A9-9C02-D5C01EA731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A227B0-7FD5-440A-B652-19B7F6529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9FEE-2CC2-4755-850E-EEFA895B8AC1}" type="datetimeFigureOut">
              <a:rPr lang="nl-BE" smtClean="0"/>
              <a:t>18/06/2020</a:t>
            </a:fld>
            <a:endParaRPr lang="nl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173207-8824-498F-8E16-1444D209C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ED7605-03BA-4936-9525-849CB7F5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56D2-3B8F-430F-8A7A-58E48A5C7F3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483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C77AC-CF6D-4693-B6D2-EF565D9C8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6B7526-A86C-492D-9053-08D35D4B5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9FEE-2CC2-4755-850E-EEFA895B8AC1}" type="datetimeFigureOut">
              <a:rPr lang="nl-BE" smtClean="0"/>
              <a:t>18/06/2020</a:t>
            </a:fld>
            <a:endParaRPr lang="nl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6B09B3-7B63-4F76-91F2-4941F2657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8877B-07D4-438A-8111-C555D6252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56D2-3B8F-430F-8A7A-58E48A5C7F3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208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DB5AB8-25F0-4CFE-BC6B-5CF1CDDF3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9FEE-2CC2-4755-850E-EEFA895B8AC1}" type="datetimeFigureOut">
              <a:rPr lang="nl-BE" smtClean="0"/>
              <a:t>18/06/2020</a:t>
            </a:fld>
            <a:endParaRPr lang="nl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B9208D-3F95-4A3B-9D24-F639AA2E6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3A6D8-06A7-45A5-A474-8D7443C71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56D2-3B8F-430F-8A7A-58E48A5C7F3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6720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CD0E7-7151-410C-BAB2-7E31CA33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162F4-F8B8-46C0-9384-DD5A1F434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4C8CA-4731-489A-93EA-F6B039C1F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23460A-F0C1-45E1-924F-1AF11CA99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9FEE-2CC2-4755-850E-EEFA895B8AC1}" type="datetimeFigureOut">
              <a:rPr lang="nl-BE" smtClean="0"/>
              <a:t>18/06/2020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47777-9351-40A5-9963-ADD34F9E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F5AD5-BD4F-4763-A768-5DC9CE3D5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56D2-3B8F-430F-8A7A-58E48A5C7F3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318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2E0E9-27F8-460A-BCE3-7686BDF3E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CE36C0-2004-4F90-A5F1-6BEA9189E9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1CA0F-F890-4194-80C6-7C2424D94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755D7E-2213-41FA-9BB6-9F3598A38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9FEE-2CC2-4755-850E-EEFA895B8AC1}" type="datetimeFigureOut">
              <a:rPr lang="nl-BE" smtClean="0"/>
              <a:t>18/06/2020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C84AF2-D01C-4B18-95C0-31B7D49A4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44373E-B80A-4FC8-B51B-84A858625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56D2-3B8F-430F-8A7A-58E48A5C7F3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5565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8620D-4FFD-4594-BB69-72878A0FA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655CB-3350-484F-AFAC-7273D6446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563C9-9DDA-4391-B5F9-396871474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F9FEE-2CC2-4755-850E-EEFA895B8AC1}" type="datetimeFigureOut">
              <a:rPr lang="nl-BE" smtClean="0"/>
              <a:t>18/06/2020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F8284-37D2-4B94-9AB4-19FE172A6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63185-2ADB-4818-97C7-56CE73ED3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456D2-3B8F-430F-8A7A-58E48A5C7F3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765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flanders-architecture-institute/digital-collections-kit/wiki/Handleiding-Wikidat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flandersarchitecture.be/archive/0016-ENG" TargetMode="External"/><Relationship Id="rId2" Type="http://schemas.openxmlformats.org/officeDocument/2006/relationships/hyperlink" Target="https://www.vai.be/projecten/persistente-architectuu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ta.flandersarchitecture.be/archive/0038-JDB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.wiki/UTH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wikidata.org/wiki/Q1106027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ata.org/wiki/Q86516224" TargetMode="External"/><Relationship Id="rId2" Type="http://schemas.openxmlformats.org/officeDocument/2006/relationships/hyperlink" Target="https://www.wikidata.org/wiki/Q8562089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9CB89-68A3-4C83-985F-3C18C14EEA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Wikidata en het VAi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440C2D-7A60-42D4-945C-1540D492A5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Wim Lowet – 2020-06-17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425403-0A06-43D1-9022-204A6897F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909" y="4773056"/>
            <a:ext cx="1866181" cy="96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51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9DFE5-BF39-4551-8A61-9067F2522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Praktische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7562B-17A5-430F-B7B4-C8CA534F8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hlinkClick r:id="rId2"/>
              </a:rPr>
              <a:t>https://github.com/flanders-architecture-institute/digital-collections-kit/wiki/Handleiding-Wikidata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42971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8338B-07AD-4F10-87A9-4B8704A76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Uploaden: Hoe?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B82C0-7C81-446F-982D-898A5DAAC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nl-BE" dirty="0"/>
              <a:t>Eerst zorgen voor een eigen identifier:</a:t>
            </a:r>
          </a:p>
          <a:p>
            <a:pPr lvl="1"/>
            <a:r>
              <a:rPr lang="nl-BE" dirty="0"/>
              <a:t>Inventarisnummer voor collectieobjecten</a:t>
            </a:r>
          </a:p>
          <a:p>
            <a:pPr lvl="1"/>
            <a:r>
              <a:rPr lang="nl-BE" dirty="0"/>
              <a:t>ODIS-ID voor ODIS-data</a:t>
            </a:r>
          </a:p>
          <a:p>
            <a:r>
              <a:rPr lang="nl-BE" dirty="0"/>
              <a:t>Exports uit collectiebeheersysteem / ODIS</a:t>
            </a:r>
          </a:p>
          <a:p>
            <a:r>
              <a:rPr lang="nl-BE" dirty="0"/>
              <a:t>Matchen met bestaande Wikidata-concepten</a:t>
            </a:r>
          </a:p>
          <a:p>
            <a:pPr lvl="1"/>
            <a:r>
              <a:rPr lang="nl-BE" dirty="0"/>
              <a:t>Hier stop je het meeste van je tijd in</a:t>
            </a:r>
          </a:p>
          <a:p>
            <a:r>
              <a:rPr lang="nl-BE" dirty="0"/>
              <a:t>Upload / update via Quickstatements</a:t>
            </a:r>
          </a:p>
        </p:txBody>
      </p:sp>
    </p:spTree>
    <p:extLst>
      <p:ext uri="{BB962C8B-B14F-4D97-AF65-F5344CB8AC3E}">
        <p14:creationId xmlns:p14="http://schemas.microsoft.com/office/powerpoint/2010/main" val="1680555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FC2F2-A07B-4529-8F88-4B74CF941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1C7E6-DAC4-48BE-9840-35C2D11D7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586625-79B5-4BB8-9EBD-81D1BF7A5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91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E6AE8-1985-4493-A42C-EEB8B5A1C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80B0F-28F7-414E-8D9D-11ED2E34E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9D8C48-6D98-42E2-A22E-2517DD29A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84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CDDA2-D2F5-4938-AB0E-D076C4F1E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Uploaden: Matchen, de grote tijdvreter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3D33A-5F34-4635-91F1-61520E71F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= je eigen ID of term matchen met een Wikidata-ID</a:t>
            </a:r>
          </a:p>
          <a:p>
            <a:r>
              <a:rPr lang="nl-BE" dirty="0"/>
              <a:t>Zowel voor entiteiten (voornamelijk ODIS-data)</a:t>
            </a:r>
          </a:p>
          <a:p>
            <a:pPr lvl="1"/>
            <a:r>
              <a:rPr lang="nl-BE" dirty="0"/>
              <a:t>Vorm van dubbelcontrole</a:t>
            </a:r>
          </a:p>
          <a:p>
            <a:r>
              <a:rPr lang="nl-BE" dirty="0"/>
              <a:t>Als voor trefwoorden (zowel ODIS als collectiedata)</a:t>
            </a:r>
          </a:p>
          <a:p>
            <a:pPr lvl="1"/>
            <a:r>
              <a:rPr lang="nl-BE" dirty="0"/>
              <a:t>Bestaat een trefwoord niet, dan moet dit worden toegevoegd</a:t>
            </a:r>
          </a:p>
          <a:p>
            <a:r>
              <a:rPr lang="nl-BE" dirty="0"/>
              <a:t>M.b.v. Open Refine</a:t>
            </a:r>
          </a:p>
          <a:p>
            <a:pPr lvl="1"/>
            <a:r>
              <a:rPr lang="nl-BE" dirty="0"/>
              <a:t>Werkt allesbehalve optimaal</a:t>
            </a:r>
          </a:p>
          <a:p>
            <a:pPr lvl="1"/>
            <a:r>
              <a:rPr lang="nl-BE" dirty="0"/>
              <a:t>Menselijke controle altijd nodig</a:t>
            </a:r>
          </a:p>
          <a:p>
            <a:r>
              <a:rPr lang="nl-BE" dirty="0"/>
              <a:t>Zijn je eigen ID’s persistent? Dan is dit een eenmalig werk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24068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10B1B-7E44-4FAA-8078-42CF2C66D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Prutsen met vervaardigers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110CB-8316-4540-AF19-A5B11A3D6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71CFA3-0181-4588-8962-4F7D5FD9A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3" y="1825625"/>
            <a:ext cx="10515601" cy="502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10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2D9D6-1949-405A-B2D9-8D949EAEC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Prutsen met andere metadatavelden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0AA80-505D-483C-B453-7732B783C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5803AF-5A33-4414-84FB-7F06A91E5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1470998"/>
            <a:ext cx="9601200" cy="528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46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74513-57B9-4B1C-B8EC-6D5EC7064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Repetitief controleren van matches met ODIS-data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C4161-9484-40F7-B2C6-13CE69099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DE69E9-380E-44D9-B04D-62E395D17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7" y="1825625"/>
            <a:ext cx="9991725" cy="486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6CB34-CD37-44B9-960E-B15CA8B16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Trefwoorden: Wikidata-id’s verankeren in collectiebeheerssysteem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A0968-3B4B-46A3-9E2C-4BCE3BEA1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CAA97A-AD18-4D23-8FAF-7FF34892B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4201886" cy="458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83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987B5-2A84-4161-A9E9-DA2FA13F9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Valkuilen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6E4BE-C134-4EC0-AF8D-484DE95A8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B8E9A2-0FB1-42AB-BE23-85A7747F1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2062162"/>
            <a:ext cx="1062990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92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059B8-CE01-4C27-A460-AF618A66D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Inhoud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0EF33-237D-4601-B9E9-FC3A83A4B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Welke data?</a:t>
            </a:r>
          </a:p>
          <a:p>
            <a:r>
              <a:rPr lang="nl-BE" dirty="0"/>
              <a:t>Waarom Wikidata?</a:t>
            </a:r>
          </a:p>
          <a:p>
            <a:r>
              <a:rPr lang="nl-BE" dirty="0"/>
              <a:t>Enkele praktische use cases</a:t>
            </a:r>
          </a:p>
          <a:p>
            <a:r>
              <a:rPr lang="nl-BE" dirty="0"/>
              <a:t>Uploaden</a:t>
            </a:r>
          </a:p>
          <a:p>
            <a:r>
              <a:rPr lang="nl-BE" dirty="0"/>
              <a:t>Evaluatie</a:t>
            </a:r>
          </a:p>
        </p:txBody>
      </p:sp>
    </p:spTree>
    <p:extLst>
      <p:ext uri="{BB962C8B-B14F-4D97-AF65-F5344CB8AC3E}">
        <p14:creationId xmlns:p14="http://schemas.microsoft.com/office/powerpoint/2010/main" val="669376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96AAB9E-4C4D-4946-8916-E3564CAC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Evaluatie: Wikidata is technisch volledig open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4E138C9-8642-4EDD-9AE2-04BE540C1A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Pro’s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E851AD3-8096-4CD7-8756-4AAA5876AA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Iedere verstandige bijdrager kan je data in batch verrijken, updaten en corrigeren</a:t>
            </a:r>
          </a:p>
          <a:p>
            <a:r>
              <a:rPr lang="nl-BE" dirty="0"/>
              <a:t>Data zijn optimale gebruiksdata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ED94140-CA01-45C8-83CF-11F6F81EC3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BE" dirty="0"/>
              <a:t>Con’s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45BC0A8-0356-4E68-931F-EFC89A9D402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BE" dirty="0"/>
              <a:t>Iedere minder verstandige bijdrager kan dat ook</a:t>
            </a:r>
          </a:p>
          <a:p>
            <a:r>
              <a:rPr lang="nl-BE" dirty="0"/>
              <a:t>Je data hebben geen “academische” waarde</a:t>
            </a:r>
          </a:p>
          <a:p>
            <a:r>
              <a:rPr lang="nl-BE" dirty="0"/>
              <a:t>Geen mogelijkheid om data up te loaden met “unpublished” status</a:t>
            </a:r>
          </a:p>
        </p:txBody>
      </p:sp>
    </p:spTree>
    <p:extLst>
      <p:ext uri="{BB962C8B-B14F-4D97-AF65-F5344CB8AC3E}">
        <p14:creationId xmlns:p14="http://schemas.microsoft.com/office/powerpoint/2010/main" val="380522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2950A-3215-4608-91A3-E0394A4A9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Evaluatie: Wikidata is juridisch volledig open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3AE9A-381D-4228-84C2-18ECDCE032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Pro’s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B584F-D20C-4DC3-8D8B-4DEC0FDA06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Je kan profiteren van het werk van anderen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E5257B-322E-4B13-8A80-4C9AC8A1A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BE" dirty="0"/>
              <a:t>Con’s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FA4DF4-2BFE-40B9-B857-E28118C877B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BE" dirty="0"/>
              <a:t>Anderen kunnen profiteren van jouw werk, op manieren die je misschien niet wilt</a:t>
            </a:r>
          </a:p>
        </p:txBody>
      </p:sp>
    </p:spTree>
    <p:extLst>
      <p:ext uri="{BB962C8B-B14F-4D97-AF65-F5344CB8AC3E}">
        <p14:creationId xmlns:p14="http://schemas.microsoft.com/office/powerpoint/2010/main" val="1779085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4FC02-5A76-473D-9781-5F7B59A2A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Evaluatie: Complexiteit uploaden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B2AA6-126F-4A58-B68D-56FF1B2D8E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Pro’s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BB239-7158-4737-8460-06569903EA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Strenge vereisten maken data optimaal herbruikbaar</a:t>
            </a:r>
          </a:p>
          <a:p>
            <a:r>
              <a:rPr lang="nl-BE" dirty="0"/>
              <a:t>Wikidata heeft veel ingebouwde kwaliteitschecks</a:t>
            </a:r>
          </a:p>
          <a:p>
            <a:r>
              <a:rPr lang="nl-BE" dirty="0"/>
              <a:t>En gaat er op een heel flexibele manier mee om</a:t>
            </a:r>
          </a:p>
          <a:p>
            <a:r>
              <a:rPr lang="nl-BE" dirty="0"/>
              <a:t>Flexibiliteit maakt fouten herstellen niet zo moeilijk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0CAD90-B0DC-4164-8559-949AF1F8D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BE" dirty="0"/>
              <a:t>Con’s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CBF858-1AD6-4FB3-BACF-BA30B6F8210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BE" dirty="0"/>
              <a:t>Matchen is een aanvankelijk grote tijdsinvestering</a:t>
            </a:r>
          </a:p>
          <a:p>
            <a:r>
              <a:rPr lang="nl-BE" dirty="0"/>
              <a:t>Nog niet alle concepten zijn toegevoegd</a:t>
            </a:r>
          </a:p>
          <a:p>
            <a:r>
              <a:rPr lang="nl-BE" dirty="0"/>
              <a:t>Je eigen databaselogica is niet altijd één op één vertaalbaar naar de Wikidata-logica</a:t>
            </a:r>
          </a:p>
          <a:p>
            <a:r>
              <a:rPr lang="nl-BE" dirty="0"/>
              <a:t>Vereist zekere databankexpertise</a:t>
            </a:r>
          </a:p>
        </p:txBody>
      </p:sp>
    </p:spTree>
    <p:extLst>
      <p:ext uri="{BB962C8B-B14F-4D97-AF65-F5344CB8AC3E}">
        <p14:creationId xmlns:p14="http://schemas.microsoft.com/office/powerpoint/2010/main" val="2459312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A478E-3A1E-44C9-90B7-8A89A53DE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Het Vlaams Architectuurinstituut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43803-4963-4639-A14A-F280CA4D3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Stimuleert reflectie over architectuur en stedenbouw in verleden, heden en toekomst</a:t>
            </a:r>
          </a:p>
          <a:p>
            <a:r>
              <a:rPr lang="nl-BE" dirty="0"/>
              <a:t>Organiseert events, maakt tentoonstellingen, geeft publicaties uit...</a:t>
            </a:r>
          </a:p>
          <a:p>
            <a:r>
              <a:rPr lang="nl-BE" dirty="0"/>
              <a:t>Beheert en ontsluit een collectie archieven over architectuur en stedenbouw in Vlaanderen en Brussel</a:t>
            </a:r>
          </a:p>
          <a:p>
            <a:r>
              <a:rPr lang="nl-BE" dirty="0"/>
              <a:t>Functioneert als kenniscentrum voor erfgoed van architectuur, design, stedenbouw en bouwindustrie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B7711F-2FAD-4C32-B6C5-69089C7B6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8429" y="5692219"/>
            <a:ext cx="1866181" cy="96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80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B1982-7F0B-4DF3-8F86-FBF89A1F5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Welke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49D78-19AF-4D32-9079-3D71CE73A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Museale beschrijvingen uit twee collecties als use case voor project </a:t>
            </a:r>
            <a:r>
              <a:rPr lang="nl-BE" dirty="0">
                <a:hlinkClick r:id="rId2"/>
              </a:rPr>
              <a:t>Persistente architectuur</a:t>
            </a:r>
            <a:r>
              <a:rPr lang="nl-BE" dirty="0"/>
              <a:t>:</a:t>
            </a:r>
          </a:p>
          <a:p>
            <a:pPr lvl="1"/>
            <a:r>
              <a:rPr lang="nl-BE" dirty="0">
                <a:hlinkClick r:id="rId3"/>
              </a:rPr>
              <a:t>Archief van Engetrim</a:t>
            </a:r>
            <a:endParaRPr lang="nl-BE" dirty="0"/>
          </a:p>
          <a:p>
            <a:pPr lvl="1"/>
            <a:r>
              <a:rPr lang="nl-BE" dirty="0">
                <a:hlinkClick r:id="rId4"/>
              </a:rPr>
              <a:t>Verzameling Jos De Beer</a:t>
            </a:r>
            <a:endParaRPr lang="nl-BE" dirty="0"/>
          </a:p>
          <a:p>
            <a:pPr lvl="1"/>
            <a:r>
              <a:rPr lang="nl-BE" dirty="0"/>
              <a:t>(URL: collectie.vai.be)</a:t>
            </a:r>
          </a:p>
          <a:p>
            <a:r>
              <a:rPr lang="nl-BE" dirty="0"/>
              <a:t>VAi-actor- en organisatiedata uit ODIS voor verdere tests</a:t>
            </a:r>
          </a:p>
          <a:p>
            <a:pPr lvl="1"/>
            <a:r>
              <a:rPr lang="nl-BE" dirty="0"/>
              <a:t>Update van bestaande data</a:t>
            </a:r>
          </a:p>
          <a:p>
            <a:pPr lvl="1"/>
            <a:r>
              <a:rPr lang="nl-BE" dirty="0"/>
              <a:t>Upload van nieuwe data</a:t>
            </a:r>
          </a:p>
          <a:p>
            <a:pPr lvl="1"/>
            <a:r>
              <a:rPr lang="nl-BE" dirty="0"/>
              <a:t>Voor personen: enkel overleden personen (GDPR)</a:t>
            </a:r>
          </a:p>
          <a:p>
            <a:pPr lvl="1"/>
            <a:r>
              <a:rPr lang="nl-BE" dirty="0"/>
              <a:t>(URL: www.odis.be)</a:t>
            </a:r>
          </a:p>
        </p:txBody>
      </p:sp>
    </p:spTree>
    <p:extLst>
      <p:ext uri="{BB962C8B-B14F-4D97-AF65-F5344CB8AC3E}">
        <p14:creationId xmlns:p14="http://schemas.microsoft.com/office/powerpoint/2010/main" val="4216280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11B2B-76B6-408E-9BE8-25BA70066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Waarom Wikidata? #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1B278-62BD-4FF2-A974-ED2ECE7C1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4082143" cy="4899025"/>
          </a:xfrm>
        </p:spPr>
        <p:txBody>
          <a:bodyPr>
            <a:normAutofit/>
          </a:bodyPr>
          <a:lstStyle/>
          <a:p>
            <a:r>
              <a:rPr lang="nl-BE" dirty="0"/>
              <a:t>VAi ambieert om data zo open mogelijk te publiceren voor iedereen. </a:t>
            </a:r>
          </a:p>
          <a:p>
            <a:r>
              <a:rPr lang="nl-BE" dirty="0"/>
              <a:t>Met Wikidata is alles open voor hergebruik via query service, API en batch bewerkingstools</a:t>
            </a:r>
          </a:p>
          <a:p>
            <a:r>
              <a:rPr lang="nl-BE" dirty="0"/>
              <a:t>Met Wikidata bereik je de vijf sterren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5A1F25-8F2C-4BFC-9D71-318216AA5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486" y="1597853"/>
            <a:ext cx="6487886" cy="413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26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B5B91-2648-4420-B39E-BBC365145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Waarom Wikidata? #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F4473-A01E-4028-9DE6-3EAFF45DA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Wikidata’s datamodel en content is erg open en flexibel</a:t>
            </a:r>
          </a:p>
          <a:p>
            <a:r>
              <a:rPr lang="nl-BE" dirty="0"/>
              <a:t>Je kunt er meestal alles wel in kwijt</a:t>
            </a:r>
          </a:p>
          <a:p>
            <a:r>
              <a:rPr lang="nl-BE" dirty="0"/>
              <a:t>Ontbreekt een thesaurusterm? Dan kunnen we die toevoegen</a:t>
            </a:r>
          </a:p>
          <a:p>
            <a:r>
              <a:rPr lang="nl-BE" dirty="0">
                <a:hlinkClick r:id="rId2"/>
              </a:rPr>
              <a:t>https://w.wiki/UTH</a:t>
            </a: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1207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9A512-6CF8-4517-B035-C55383B0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Waarom Wikidata? #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F8975-2A32-4956-94C6-84D0230D8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57625" cy="4351338"/>
          </a:xfrm>
        </p:spPr>
        <p:txBody>
          <a:bodyPr/>
          <a:lstStyle/>
          <a:p>
            <a:r>
              <a:rPr lang="nl-BE" dirty="0"/>
              <a:t>Bindmiddel tussen verschillende databanken</a:t>
            </a:r>
          </a:p>
          <a:p>
            <a:r>
              <a:rPr lang="nl-BE" dirty="0"/>
              <a:t>“Prent” in Wikidata: </a:t>
            </a:r>
            <a:r>
              <a:rPr lang="nl-BE" dirty="0">
                <a:hlinkClick r:id="rId2"/>
              </a:rPr>
              <a:t>https://www.wikidata.org/wiki/Q11060274</a:t>
            </a:r>
            <a:endParaRPr lang="nl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A9FBD7-33A6-4F6F-B8B4-839CB2AC4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052" y="1825625"/>
            <a:ext cx="6530748" cy="356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76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A6255-2814-49AA-87D5-10D8C8F0F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Waarom Wikidata? #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94C2D-39A7-4416-A7B6-475A1B463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37100"/>
          </a:xfrm>
        </p:spPr>
        <p:txBody>
          <a:bodyPr>
            <a:normAutofit/>
          </a:bodyPr>
          <a:lstStyle/>
          <a:p>
            <a:r>
              <a:rPr lang="nl-BE" dirty="0"/>
              <a:t>Een grote wereldwijde community werkt mee...</a:t>
            </a:r>
          </a:p>
          <a:p>
            <a:r>
              <a:rPr lang="nl-BE" dirty="0"/>
              <a:t>... En heeft volledig de beschikking over batch bewerkingsfuncties</a:t>
            </a:r>
          </a:p>
          <a:p>
            <a:r>
              <a:rPr lang="nl-BE" dirty="0"/>
              <a:t>De kans dat je data worden verrijkt is groter:</a:t>
            </a:r>
          </a:p>
          <a:p>
            <a:pPr lvl="1"/>
            <a:r>
              <a:rPr lang="nl-BE" dirty="0"/>
              <a:t>Term “Gewassen pentekening”: </a:t>
            </a:r>
            <a:r>
              <a:rPr lang="nl-BE" dirty="0">
                <a:hlinkClick r:id="rId2"/>
              </a:rPr>
              <a:t>https://www.wikidata.org/wiki/Q85620896</a:t>
            </a:r>
            <a:endParaRPr lang="nl-BE" dirty="0"/>
          </a:p>
          <a:p>
            <a:r>
              <a:rPr lang="nl-BE" dirty="0"/>
              <a:t>De kans dat fouten worden hersteld is groter:</a:t>
            </a:r>
          </a:p>
          <a:p>
            <a:pPr lvl="1"/>
            <a:r>
              <a:rPr lang="nl-BE" dirty="0"/>
              <a:t>Een “verkeerd” gebruikte property: </a:t>
            </a:r>
            <a:r>
              <a:rPr lang="nl-BE" dirty="0">
                <a:hlinkClick r:id="rId3"/>
              </a:rPr>
              <a:t>https://www.wikidata.org/wiki/Q86516224</a:t>
            </a:r>
            <a:endParaRPr lang="nl-BE" dirty="0"/>
          </a:p>
          <a:p>
            <a:r>
              <a:rPr lang="nl-BE" dirty="0"/>
              <a:t>Opportuniteiten voor samenwerking</a:t>
            </a:r>
          </a:p>
          <a:p>
            <a:r>
              <a:rPr lang="nl-BE" dirty="0"/>
              <a:t>Opportuniteiten om verrijkte data mee op te nemen in de eigen database</a:t>
            </a:r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36028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6BFA6-CFEA-4A01-B917-D0F2063D8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Waarom Wikidata? #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82335-A836-4521-956B-9508561D6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92286" cy="4667250"/>
          </a:xfrm>
        </p:spPr>
        <p:txBody>
          <a:bodyPr/>
          <a:lstStyle/>
          <a:p>
            <a:r>
              <a:rPr lang="nl-BE" dirty="0"/>
              <a:t>Brede integratie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C0DF9C-8D02-4B06-A223-CB092FE24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343" y="1517173"/>
            <a:ext cx="6718527" cy="510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48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62FA39FC70A0488FD63A5490F7AA6F" ma:contentTypeVersion="10" ma:contentTypeDescription="Een nieuw document maken." ma:contentTypeScope="" ma:versionID="a06d39de9e4260e5b28b02dd31674784">
  <xsd:schema xmlns:xsd="http://www.w3.org/2001/XMLSchema" xmlns:xs="http://www.w3.org/2001/XMLSchema" xmlns:p="http://schemas.microsoft.com/office/2006/metadata/properties" xmlns:ns2="74007a6a-1615-4c92-8cb2-14ac7ddb7e41" xmlns:ns3="08cc3222-4ce1-4699-9a18-ccc6ab1bde6d" targetNamespace="http://schemas.microsoft.com/office/2006/metadata/properties" ma:root="true" ma:fieldsID="4b7009e0745ab62197ab327497e78838" ns2:_="" ns3:_="">
    <xsd:import namespace="74007a6a-1615-4c92-8cb2-14ac7ddb7e41"/>
    <xsd:import namespace="08cc3222-4ce1-4699-9a18-ccc6ab1bde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007a6a-1615-4c92-8cb2-14ac7ddb7e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cc3222-4ce1-4699-9a18-ccc6ab1bde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A25467-CDB7-4C3C-9C55-E7957F6D5839}">
  <ds:schemaRefs>
    <ds:schemaRef ds:uri="74007a6a-1615-4c92-8cb2-14ac7ddb7e41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08cc3222-4ce1-4699-9a18-ccc6ab1bde6d"/>
  </ds:schemaRefs>
</ds:datastoreItem>
</file>

<file path=customXml/itemProps2.xml><?xml version="1.0" encoding="utf-8"?>
<ds:datastoreItem xmlns:ds="http://schemas.openxmlformats.org/officeDocument/2006/customXml" ds:itemID="{924F9FFC-F542-47B2-8D68-F2C34ECA8F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277432-3903-480F-A275-EAB0CC5319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007a6a-1615-4c92-8cb2-14ac7ddb7e41"/>
    <ds:schemaRef ds:uri="08cc3222-4ce1-4699-9a18-ccc6ab1bde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633</Words>
  <Application>Microsoft Office PowerPoint</Application>
  <PresentationFormat>Widescreen</PresentationFormat>
  <Paragraphs>95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Wikidata en het VAi</vt:lpstr>
      <vt:lpstr>Inhoud</vt:lpstr>
      <vt:lpstr>Het Vlaams Architectuurinstituut</vt:lpstr>
      <vt:lpstr>Welke data?</vt:lpstr>
      <vt:lpstr>Waarom Wikidata? # 1</vt:lpstr>
      <vt:lpstr>Waarom Wikidata? # 2</vt:lpstr>
      <vt:lpstr>Waarom Wikidata? # 3</vt:lpstr>
      <vt:lpstr>Waarom Wikidata? # 4</vt:lpstr>
      <vt:lpstr>Waarom Wikidata? # 5</vt:lpstr>
      <vt:lpstr>Praktische use cases</vt:lpstr>
      <vt:lpstr>Uploaden: Hoe?</vt:lpstr>
      <vt:lpstr>PowerPoint Presentation</vt:lpstr>
      <vt:lpstr>PowerPoint Presentation</vt:lpstr>
      <vt:lpstr>Uploaden: Matchen, de grote tijdvreter</vt:lpstr>
      <vt:lpstr>Prutsen met vervaardigers</vt:lpstr>
      <vt:lpstr>Prutsen met andere metadatavelden</vt:lpstr>
      <vt:lpstr>Repetitief controleren van matches met ODIS-data</vt:lpstr>
      <vt:lpstr>Trefwoorden: Wikidata-id’s verankeren in collectiebeheerssysteem</vt:lpstr>
      <vt:lpstr>Valkuilen</vt:lpstr>
      <vt:lpstr>Evaluatie: Wikidata is technisch volledig open</vt:lpstr>
      <vt:lpstr>Evaluatie: Wikidata is juridisch volledig open</vt:lpstr>
      <vt:lpstr>Evaluatie: Complexiteit uploaden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Wikidata en het VAi</dc:title>
  <dc:creator>VAI Wim Lowet</dc:creator>
  <cp:lastModifiedBy>Wim Lowet</cp:lastModifiedBy>
  <cp:revision>6</cp:revision>
  <dcterms:created xsi:type="dcterms:W3CDTF">2020-06-17T16:47:10Z</dcterms:created>
  <dcterms:modified xsi:type="dcterms:W3CDTF">2020-06-18T14:49:27Z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0x0101008C62FA39FC70A0488FD63A5490F7AA6F</vt:lpwstr>
  </property>
</Properties>
</file>